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3" r:id="rId3"/>
    <p:sldId id="297" r:id="rId4"/>
    <p:sldId id="271" r:id="rId5"/>
    <p:sldId id="423" r:id="rId6"/>
    <p:sldId id="273" r:id="rId7"/>
    <p:sldId id="301" r:id="rId8"/>
    <p:sldId id="284" r:id="rId9"/>
    <p:sldId id="278" r:id="rId10"/>
    <p:sldId id="282" r:id="rId11"/>
    <p:sldId id="302" r:id="rId12"/>
    <p:sldId id="303" r:id="rId13"/>
    <p:sldId id="304" r:id="rId14"/>
    <p:sldId id="305" r:id="rId15"/>
    <p:sldId id="306" r:id="rId16"/>
    <p:sldId id="308" r:id="rId17"/>
    <p:sldId id="424" r:id="rId18"/>
    <p:sldId id="417" r:id="rId19"/>
    <p:sldId id="309" r:id="rId20"/>
    <p:sldId id="310" r:id="rId21"/>
    <p:sldId id="313" r:id="rId22"/>
    <p:sldId id="311" r:id="rId23"/>
    <p:sldId id="312" r:id="rId24"/>
    <p:sldId id="314" r:id="rId25"/>
    <p:sldId id="316" r:id="rId26"/>
    <p:sldId id="317" r:id="rId27"/>
    <p:sldId id="319" r:id="rId28"/>
    <p:sldId id="320" r:id="rId29"/>
    <p:sldId id="322" r:id="rId30"/>
    <p:sldId id="323" r:id="rId31"/>
    <p:sldId id="324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4" r:id="rId40"/>
    <p:sldId id="333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2" r:id="rId67"/>
    <p:sldId id="361" r:id="rId68"/>
    <p:sldId id="363" r:id="rId69"/>
    <p:sldId id="364" r:id="rId70"/>
    <p:sldId id="365" r:id="rId71"/>
    <p:sldId id="370" r:id="rId72"/>
    <p:sldId id="371" r:id="rId73"/>
    <p:sldId id="366" r:id="rId74"/>
    <p:sldId id="368" r:id="rId75"/>
    <p:sldId id="367" r:id="rId76"/>
    <p:sldId id="369" r:id="rId77"/>
    <p:sldId id="372" r:id="rId78"/>
    <p:sldId id="373" r:id="rId79"/>
    <p:sldId id="374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396" r:id="rId102"/>
    <p:sldId id="397" r:id="rId103"/>
    <p:sldId id="398" r:id="rId104"/>
    <p:sldId id="399" r:id="rId105"/>
    <p:sldId id="408" r:id="rId106"/>
    <p:sldId id="400" r:id="rId107"/>
    <p:sldId id="401" r:id="rId108"/>
    <p:sldId id="402" r:id="rId109"/>
    <p:sldId id="403" r:id="rId110"/>
    <p:sldId id="404" r:id="rId111"/>
    <p:sldId id="405" r:id="rId112"/>
    <p:sldId id="406" r:id="rId113"/>
    <p:sldId id="407" r:id="rId114"/>
    <p:sldId id="409" r:id="rId115"/>
    <p:sldId id="410" r:id="rId116"/>
    <p:sldId id="411" r:id="rId117"/>
    <p:sldId id="412" r:id="rId118"/>
    <p:sldId id="413" r:id="rId119"/>
    <p:sldId id="414" r:id="rId120"/>
    <p:sldId id="416" r:id="rId121"/>
    <p:sldId id="415" r:id="rId122"/>
    <p:sldId id="418" r:id="rId123"/>
    <p:sldId id="419" r:id="rId124"/>
    <p:sldId id="420" r:id="rId125"/>
    <p:sldId id="421" r:id="rId126"/>
    <p:sldId id="422" r:id="rId127"/>
    <p:sldId id="426" r:id="rId128"/>
    <p:sldId id="427" r:id="rId129"/>
    <p:sldId id="429" r:id="rId130"/>
    <p:sldId id="266" r:id="rId1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156"/>
    <a:srgbClr val="F1ECE6"/>
    <a:srgbClr val="21345C"/>
    <a:srgbClr val="2A345C"/>
    <a:srgbClr val="1C2244"/>
    <a:srgbClr val="0F1225"/>
    <a:srgbClr val="6D8CAC"/>
    <a:srgbClr val="326393"/>
    <a:srgbClr val="C9CACF"/>
    <a:srgbClr val="CAB5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2037840" y="2505670"/>
            <a:ext cx="8116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테니스경기 매칭 프로젝트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5053442" y="3917911"/>
            <a:ext cx="208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Tennis world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3B938887-D50E-BC2A-2572-691AD3AB1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97" y="1123138"/>
            <a:ext cx="6091379" cy="52371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1371418" y="112313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 순서도</a:t>
            </a:r>
          </a:p>
        </p:txBody>
      </p:sp>
    </p:spTree>
    <p:extLst>
      <p:ext uri="{BB962C8B-B14F-4D97-AF65-F5344CB8AC3E}">
        <p14:creationId xmlns:p14="http://schemas.microsoft.com/office/powerpoint/2010/main" val="38635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7A3F5E70-6CEE-C8C5-1E74-1E6B52819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3" y="1481443"/>
            <a:ext cx="1869435" cy="1771044"/>
          </a:xfrm>
          <a:prstGeom prst="rect">
            <a:avLst/>
          </a:prstGeom>
        </p:spPr>
      </p:pic>
      <p:pic>
        <p:nvPicPr>
          <p:cNvPr id="14" name="그림 13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21C530B5-FA05-32EF-C5BC-9412829C4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1" y="3252487"/>
            <a:ext cx="1877990" cy="1647090"/>
          </a:xfrm>
          <a:prstGeom prst="rect">
            <a:avLst/>
          </a:prstGeom>
        </p:spPr>
      </p:pic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4CBB473-C36A-2F8C-0C16-EE47F4EBC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56" y="1455449"/>
            <a:ext cx="1881136" cy="1823032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772819B-4DA5-9C9C-425C-C5B53E835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67" y="1549681"/>
            <a:ext cx="5674874" cy="2796610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70C747-F021-B135-D590-98F1C66FFD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01" y="3429000"/>
            <a:ext cx="3017402" cy="14705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126CF1-4F78-2137-DA08-A71D05475AF7}"/>
              </a:ext>
            </a:extLst>
          </p:cNvPr>
          <p:cNvSpPr txBox="1"/>
          <p:nvPr/>
        </p:nvSpPr>
        <p:spPr>
          <a:xfrm>
            <a:off x="864658" y="5168765"/>
            <a:ext cx="9307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</a:t>
            </a:r>
            <a:r>
              <a:rPr lang="ko-KR" altLang="en-US" dirty="0" err="1"/>
              <a:t>등록후</a:t>
            </a:r>
            <a:r>
              <a:rPr lang="ko-KR" altLang="en-US" dirty="0"/>
              <a:t> 하단의 댓글 목록에 댓글이 작성된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댓글의 작성자 또는 관리자가 아니면 수정과 삭제가 불가능하며</a:t>
            </a:r>
            <a:endParaRPr lang="en-US" altLang="ko-KR" dirty="0"/>
          </a:p>
          <a:p>
            <a:r>
              <a:rPr lang="ko-KR" altLang="en-US" dirty="0"/>
              <a:t>게시글의 수정 삭제 기능과 동일하게 페이지 이동 없이 수정과 삭제 기능을 구현하였습니다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45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pic>
        <p:nvPicPr>
          <p:cNvPr id="11" name="그림 10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C126DC4-CBB1-EEF4-FB74-4E989582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71" y="1553514"/>
            <a:ext cx="2924583" cy="209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864658" y="5168765"/>
            <a:ext cx="6880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권한으로 게시글 수정</a:t>
            </a:r>
            <a:r>
              <a:rPr lang="en-US" altLang="ko-KR" dirty="0"/>
              <a:t>(</a:t>
            </a:r>
            <a:r>
              <a:rPr lang="ko-KR" altLang="en-US" dirty="0"/>
              <a:t>삭제처리안내</a:t>
            </a:r>
            <a:r>
              <a:rPr lang="en-US" altLang="ko-KR" dirty="0"/>
              <a:t>)</a:t>
            </a:r>
            <a:r>
              <a:rPr lang="ko-KR" altLang="en-US" dirty="0"/>
              <a:t>를 진행한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Update </a:t>
            </a:r>
            <a:r>
              <a:rPr lang="ko-KR" altLang="en-US" dirty="0"/>
              <a:t>쿼리를 통해 수정이 진행됩니다</a:t>
            </a:r>
            <a:r>
              <a:rPr lang="en-US" altLang="ko-KR" dirty="0"/>
              <a:t>.</a:t>
            </a:r>
          </a:p>
        </p:txBody>
      </p:sp>
      <p:pic>
        <p:nvPicPr>
          <p:cNvPr id="15" name="그림 1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C202057-831B-084C-B4D7-1EBAA510C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71" y="3733985"/>
            <a:ext cx="7204665" cy="12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864658" y="5168765"/>
            <a:ext cx="7927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페이지는 로그인 정보가 없어도 확인 할 수 있도록 구현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관리자의 경우 하단의 공지 등록 버튼이 표시가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9A6A77BB-07CC-A33A-2AD4-11DC83E6A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70" y="1544948"/>
            <a:ext cx="4621547" cy="104218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06E00D8-3D4B-24C9-D7F4-7385BF62A9DA}"/>
              </a:ext>
            </a:extLst>
          </p:cNvPr>
          <p:cNvSpPr/>
          <p:nvPr/>
        </p:nvSpPr>
        <p:spPr>
          <a:xfrm flipV="1">
            <a:off x="4226913" y="2222162"/>
            <a:ext cx="519257" cy="36496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8D4A27-92BB-77FF-D703-BEFA000C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86" y="2769761"/>
            <a:ext cx="9258662" cy="205939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C233492-69F3-0337-5AA7-359DCE666EB7}"/>
              </a:ext>
            </a:extLst>
          </p:cNvPr>
          <p:cNvSpPr/>
          <p:nvPr/>
        </p:nvSpPr>
        <p:spPr>
          <a:xfrm flipV="1">
            <a:off x="8532199" y="4238195"/>
            <a:ext cx="846932" cy="59095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9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864658" y="5168765"/>
            <a:ext cx="569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 회원의 경우 공지 등록 버튼이 표시되지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제목을 누르면 공지사항 상세 내용이 표시됩니다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8D4A27-92BB-77FF-D703-BEFA000C8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57"/>
          <a:stretch/>
        </p:blipFill>
        <p:spPr>
          <a:xfrm>
            <a:off x="864658" y="1620850"/>
            <a:ext cx="9258662" cy="159280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DDE3040-093C-C397-4EDC-35D082EB7879}"/>
              </a:ext>
            </a:extLst>
          </p:cNvPr>
          <p:cNvSpPr/>
          <p:nvPr/>
        </p:nvSpPr>
        <p:spPr>
          <a:xfrm flipV="1">
            <a:off x="3450520" y="2234765"/>
            <a:ext cx="1670120" cy="36496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3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864658" y="5549735"/>
            <a:ext cx="6046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이전에 설명한 게시판과 동일한 내용으로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회원의 댓글 등록이 가능합니다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F2A8CF5-D197-75FC-4F8E-42A7365267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2" y="1620850"/>
            <a:ext cx="8162609" cy="35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9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4269218" y="2222212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관리자 페이지 영역</a:t>
            </a:r>
          </a:p>
        </p:txBody>
      </p:sp>
    </p:spTree>
    <p:extLst>
      <p:ext uri="{BB962C8B-B14F-4D97-AF65-F5344CB8AC3E}">
        <p14:creationId xmlns:p14="http://schemas.microsoft.com/office/powerpoint/2010/main" val="20915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기능 헤더 영역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77870" y="5034378"/>
            <a:ext cx="987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계정으로 </a:t>
            </a:r>
            <a:r>
              <a:rPr lang="ko-KR" altLang="en-US" dirty="0" err="1"/>
              <a:t>로그인시</a:t>
            </a:r>
            <a:r>
              <a:rPr lang="ko-KR" altLang="en-US" dirty="0"/>
              <a:t> 경기 결과 등록</a:t>
            </a:r>
            <a:r>
              <a:rPr lang="en-US" altLang="ko-KR" dirty="0"/>
              <a:t>, </a:t>
            </a:r>
            <a:r>
              <a:rPr lang="ko-KR" altLang="en-US" dirty="0"/>
              <a:t>승급 처리</a:t>
            </a:r>
            <a:r>
              <a:rPr lang="en-US" altLang="ko-KR" dirty="0"/>
              <a:t>, </a:t>
            </a:r>
            <a:r>
              <a:rPr lang="ko-KR" altLang="en-US" dirty="0"/>
              <a:t>블랙리스트 관리 탭을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내용은 스프링 </a:t>
            </a:r>
            <a:r>
              <a:rPr lang="ko-KR" altLang="en-US" dirty="0" err="1"/>
              <a:t>시큐리티의</a:t>
            </a:r>
            <a:r>
              <a:rPr lang="ko-KR" altLang="en-US" dirty="0"/>
              <a:t> 관리자 인가 권한이 있으면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ACC07E7-5CE6-5AB9-6C51-31C073C3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46" y="1681401"/>
            <a:ext cx="9062974" cy="142383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595D1A4-C28A-4ABD-CFC1-88C7B11E7B2A}"/>
              </a:ext>
            </a:extLst>
          </p:cNvPr>
          <p:cNvSpPr/>
          <p:nvPr/>
        </p:nvSpPr>
        <p:spPr>
          <a:xfrm flipV="1">
            <a:off x="7118680" y="2560774"/>
            <a:ext cx="3324748" cy="70002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0BC817-F17A-C7EA-D0AB-131537119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16" y="3457797"/>
            <a:ext cx="8952412" cy="106482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AED9EE0-E0A4-56F4-DF05-93FD39FB93B5}"/>
              </a:ext>
            </a:extLst>
          </p:cNvPr>
          <p:cNvSpPr/>
          <p:nvPr/>
        </p:nvSpPr>
        <p:spPr>
          <a:xfrm flipV="1">
            <a:off x="4079354" y="3450075"/>
            <a:ext cx="3523229" cy="115388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07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1F7EB3C-53BD-C9B6-F557-C9376B7159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918996"/>
            <a:ext cx="6434630" cy="3020008"/>
          </a:xfrm>
          <a:prstGeom prst="rect">
            <a:avLst/>
          </a:prstGeom>
        </p:spPr>
      </p:pic>
      <p:pic>
        <p:nvPicPr>
          <p:cNvPr id="3" name="그림 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ACC07E7-5CE6-5AB9-6C51-31C073C32A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70" y="1315309"/>
            <a:ext cx="5597229" cy="87935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77870" y="5034378"/>
            <a:ext cx="9062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 페이지에 </a:t>
            </a:r>
            <a:r>
              <a:rPr lang="ko-KR" altLang="en-US" dirty="0" err="1"/>
              <a:t>접속시</a:t>
            </a:r>
            <a:r>
              <a:rPr lang="ko-KR" altLang="en-US" dirty="0"/>
              <a:t> 현재 신청 마감된 경기 결과 목록을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테이블 끝에 있는 확인 버튼을 누르면 경기 결과 등록 </a:t>
            </a:r>
            <a:r>
              <a:rPr lang="ko-KR" altLang="en-US" dirty="0" err="1"/>
              <a:t>모달창이</a:t>
            </a:r>
            <a:r>
              <a:rPr lang="ko-KR" altLang="en-US" dirty="0"/>
              <a:t> 열립니다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95D1A4-C28A-4ABD-CFC1-88C7B11E7B2A}"/>
              </a:ext>
            </a:extLst>
          </p:cNvPr>
          <p:cNvSpPr/>
          <p:nvPr/>
        </p:nvSpPr>
        <p:spPr>
          <a:xfrm flipV="1">
            <a:off x="4532234" y="1858318"/>
            <a:ext cx="675492" cy="41452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17CAEE-106A-117B-5843-88250CAD6FC8}"/>
              </a:ext>
            </a:extLst>
          </p:cNvPr>
          <p:cNvSpPr/>
          <p:nvPr/>
        </p:nvSpPr>
        <p:spPr>
          <a:xfrm flipV="1">
            <a:off x="10536794" y="2541940"/>
            <a:ext cx="1236318" cy="427682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7DE9795-4350-98BF-40BA-48B4BCA679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05" y="2541940"/>
            <a:ext cx="4259999" cy="23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69161" y="5652961"/>
            <a:ext cx="9160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 상세 화면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승리 플레이어를 선택하면 하단의 패배 플레이어가 바뀝니다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SELECT BOX</a:t>
            </a:r>
            <a:r>
              <a:rPr lang="ko-KR" altLang="en-US" dirty="0"/>
              <a:t>의 값이 </a:t>
            </a:r>
            <a:r>
              <a:rPr lang="ko-KR" altLang="en-US" dirty="0" err="1"/>
              <a:t>바뀔때</a:t>
            </a:r>
            <a:r>
              <a:rPr lang="ko-KR" altLang="en-US" dirty="0"/>
              <a:t> 마다 </a:t>
            </a:r>
            <a:r>
              <a:rPr lang="en-US" altLang="ko-KR" dirty="0"/>
              <a:t>ONCHANGE </a:t>
            </a:r>
            <a:r>
              <a:rPr lang="ko-KR" altLang="en-US" dirty="0"/>
              <a:t>함수로 조건문과 반복문을 통해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17CAEE-106A-117B-5843-88250CAD6FC8}"/>
              </a:ext>
            </a:extLst>
          </p:cNvPr>
          <p:cNvSpPr/>
          <p:nvPr/>
        </p:nvSpPr>
        <p:spPr>
          <a:xfrm flipV="1">
            <a:off x="10536794" y="2541940"/>
            <a:ext cx="1236318" cy="427682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CE8268A-E1DC-4256-9303-73841E4A33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06" y="1481443"/>
            <a:ext cx="3329638" cy="3380602"/>
          </a:xfrm>
          <a:prstGeom prst="rect">
            <a:avLst/>
          </a:prstGeom>
        </p:spPr>
      </p:pic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5870DF3-1D20-C57D-9621-950881B607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24" y="1496991"/>
            <a:ext cx="3313809" cy="3365054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E4F7D3-9847-77F8-8D38-10222D4C3D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567" y="1481443"/>
            <a:ext cx="3422545" cy="32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84C06B6-4513-F0B4-738E-98CDBE63B3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12" y="1570482"/>
            <a:ext cx="4003475" cy="40544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69161" y="5652961"/>
            <a:ext cx="7484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태그의 </a:t>
            </a:r>
            <a:r>
              <a:rPr lang="en-US" altLang="ko-KR" dirty="0"/>
              <a:t>max</a:t>
            </a:r>
            <a:r>
              <a:rPr lang="ko-KR" altLang="en-US" dirty="0"/>
              <a:t>값과 </a:t>
            </a:r>
            <a:r>
              <a:rPr lang="en-US" altLang="ko-KR" dirty="0"/>
              <a:t>min</a:t>
            </a:r>
            <a:r>
              <a:rPr lang="ko-KR" altLang="en-US" dirty="0"/>
              <a:t>값을 설정 하였지만 임의로 타이핑이 가능하여</a:t>
            </a:r>
            <a:endParaRPr lang="en-US" altLang="ko-KR" dirty="0"/>
          </a:p>
          <a:p>
            <a:r>
              <a:rPr lang="ko-KR" altLang="en-US" dirty="0"/>
              <a:t>자바스크립트 조건문을 통해 </a:t>
            </a:r>
            <a:r>
              <a:rPr lang="en-US" altLang="ko-KR" dirty="0"/>
              <a:t>DB </a:t>
            </a:r>
            <a:r>
              <a:rPr lang="ko-KR" altLang="en-US" dirty="0"/>
              <a:t>입력 전 검증을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17CAEE-106A-117B-5843-88250CAD6FC8}"/>
              </a:ext>
            </a:extLst>
          </p:cNvPr>
          <p:cNvSpPr/>
          <p:nvPr/>
        </p:nvSpPr>
        <p:spPr>
          <a:xfrm flipV="1">
            <a:off x="1031599" y="4148347"/>
            <a:ext cx="2861131" cy="113917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7960E7B-BA63-6937-F65D-4B05D1BB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00" y="1570482"/>
            <a:ext cx="2623326" cy="646327"/>
          </a:xfrm>
          <a:prstGeom prst="rect">
            <a:avLst/>
          </a:prstGeom>
        </p:spPr>
      </p:pic>
      <p:pic>
        <p:nvPicPr>
          <p:cNvPr id="27" name="그림 26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10F9E77E-C263-61D1-5633-7F7E952595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23" y="1302551"/>
            <a:ext cx="1828752" cy="1580130"/>
          </a:xfrm>
          <a:prstGeom prst="rect">
            <a:avLst/>
          </a:prstGeom>
        </p:spPr>
      </p:pic>
      <p:pic>
        <p:nvPicPr>
          <p:cNvPr id="31" name="그림 30" descr="상징, 로고, 텍스트, 폰트이(가) 표시된 사진&#10;&#10;자동 생성된 설명">
            <a:extLst>
              <a:ext uri="{FF2B5EF4-FFF2-40B4-BE49-F238E27FC236}">
                <a16:creationId xmlns:a16="http://schemas.microsoft.com/office/drawing/2014/main" id="{EEF58172-DAD5-F8C1-52E1-7B9E0B7564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948" y="3116496"/>
            <a:ext cx="2114501" cy="1580130"/>
          </a:xfrm>
          <a:prstGeom prst="rect">
            <a:avLst/>
          </a:prstGeom>
        </p:spPr>
      </p:pic>
      <p:pic>
        <p:nvPicPr>
          <p:cNvPr id="33" name="그림 32" descr="텍스트, 로고, 상징, 폰트이(가) 표시된 사진&#10;&#10;자동 생성된 설명">
            <a:extLst>
              <a:ext uri="{FF2B5EF4-FFF2-40B4-BE49-F238E27FC236}">
                <a16:creationId xmlns:a16="http://schemas.microsoft.com/office/drawing/2014/main" id="{A284C86D-FA04-9A3D-8A61-5180C3E385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54" y="4717932"/>
            <a:ext cx="1807105" cy="1447737"/>
          </a:xfrm>
          <a:prstGeom prst="rect">
            <a:avLst/>
          </a:prstGeom>
        </p:spPr>
      </p:pic>
      <p:pic>
        <p:nvPicPr>
          <p:cNvPr id="37" name="그림 3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42310A8-89F4-2993-5B7E-590C9A1454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00" y="2246127"/>
            <a:ext cx="4592010" cy="33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979788" y="111211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매칭 등록</a:t>
            </a:r>
          </a:p>
        </p:txBody>
      </p:sp>
      <p:pic>
        <p:nvPicPr>
          <p:cNvPr id="3" name="그림 2" descr="도표, 라인, 텍스트, 그래프이(가) 표시된 사진&#10;&#10;자동 생성된 설명">
            <a:extLst>
              <a:ext uri="{FF2B5EF4-FFF2-40B4-BE49-F238E27FC236}">
                <a16:creationId xmlns:a16="http://schemas.microsoft.com/office/drawing/2014/main" id="{9D1ECDB3-DA18-86EA-3AAE-C287A2719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03" y="1671875"/>
            <a:ext cx="2822651" cy="2844364"/>
          </a:xfrm>
          <a:prstGeom prst="rect">
            <a:avLst/>
          </a:prstGeom>
        </p:spPr>
      </p:pic>
      <p:pic>
        <p:nvPicPr>
          <p:cNvPr id="7" name="그림 6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09C35BEC-4C97-9E13-6688-F71EF23A0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39" y="1671875"/>
            <a:ext cx="3321221" cy="3778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1482B-0C13-D4E0-B1E7-69F9AFA1AA89}"/>
              </a:ext>
            </a:extLst>
          </p:cNvPr>
          <p:cNvSpPr txBox="1"/>
          <p:nvPr/>
        </p:nvSpPr>
        <p:spPr>
          <a:xfrm>
            <a:off x="5393824" y="111211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매칭 참가</a:t>
            </a:r>
          </a:p>
        </p:txBody>
      </p:sp>
    </p:spTree>
    <p:extLst>
      <p:ext uri="{BB962C8B-B14F-4D97-AF65-F5344CB8AC3E}">
        <p14:creationId xmlns:p14="http://schemas.microsoft.com/office/powerpoint/2010/main" val="195895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69161" y="5652961"/>
            <a:ext cx="7629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에서 입력된 값의 검증이 완료되면 해당 데이터를 </a:t>
            </a:r>
            <a:r>
              <a:rPr lang="en-US" altLang="ko-KR" dirty="0"/>
              <a:t>DB</a:t>
            </a:r>
            <a:r>
              <a:rPr lang="ko-KR" altLang="en-US" dirty="0"/>
              <a:t>에 등록하게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</a:t>
            </a:r>
            <a:r>
              <a:rPr lang="en-US" altLang="ko-KR" dirty="0"/>
              <a:t>INSERT</a:t>
            </a:r>
            <a:r>
              <a:rPr lang="ko-KR" altLang="en-US" dirty="0"/>
              <a:t> 쿼리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쿼리가 동시에 실행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경기 결과 테이블에 사용자가 입력한 값을 등록합니다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5AF3B82-5CF0-407D-28F6-E5AEF9F20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97" y="1620850"/>
            <a:ext cx="3499338" cy="3587929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04CF1F3-EE3F-AA71-8D35-A0D786653B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35" y="1635035"/>
            <a:ext cx="7023144" cy="357374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AF9DD2-B64C-564B-5522-348D7BE16ADB}"/>
              </a:ext>
            </a:extLst>
          </p:cNvPr>
          <p:cNvSpPr/>
          <p:nvPr/>
        </p:nvSpPr>
        <p:spPr>
          <a:xfrm>
            <a:off x="1735435" y="2697842"/>
            <a:ext cx="469047" cy="441475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  <a:ea typeface="넥슨Lv1고딕 Bold"/>
              </a:rPr>
              <a:t>1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3389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022695"/>
            <a:ext cx="8914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경기 결과로 등록된 경기의 승인 여부를 변경합니다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승리 플레이어의 점수를 회원 정보 테이블에서 업데이트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</a:t>
            </a:r>
            <a:r>
              <a:rPr lang="ko-KR" altLang="en-US" dirty="0"/>
              <a:t> 패배 플레이어의 점수를 회원 정보 테이블에서 업데이트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패배 플레이어의 점수가 </a:t>
            </a:r>
            <a:r>
              <a:rPr lang="en-US" altLang="ko-KR" dirty="0"/>
              <a:t>10</a:t>
            </a:r>
            <a:r>
              <a:rPr lang="ko-KR" altLang="en-US" dirty="0"/>
              <a:t>점을 차감 하는 경우 음수가 되면 </a:t>
            </a:r>
            <a:r>
              <a:rPr lang="en-US" altLang="ko-KR" dirty="0"/>
              <a:t>CASE </a:t>
            </a:r>
            <a:r>
              <a:rPr lang="ko-KR" altLang="en-US" dirty="0"/>
              <a:t>구문을 사용하여</a:t>
            </a:r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점으로 업데이트 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B2CE9D5A-CCBA-1535-A970-1991C3A3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78" y="1620851"/>
            <a:ext cx="4560979" cy="122273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C28810D-8321-99C7-9E6C-3BCFC3436242}"/>
              </a:ext>
            </a:extLst>
          </p:cNvPr>
          <p:cNvSpPr/>
          <p:nvPr/>
        </p:nvSpPr>
        <p:spPr>
          <a:xfrm>
            <a:off x="1492693" y="2176154"/>
            <a:ext cx="469047" cy="441475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넥슨Lv1고딕 Bold"/>
              </a:rPr>
              <a:t>2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41A84C-B567-5595-37AC-3CF76A6F3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78" y="2977214"/>
            <a:ext cx="4572456" cy="16731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113D361-EEC3-0140-CCEA-534776EF6554}"/>
              </a:ext>
            </a:extLst>
          </p:cNvPr>
          <p:cNvSpPr/>
          <p:nvPr/>
        </p:nvSpPr>
        <p:spPr>
          <a:xfrm>
            <a:off x="1492693" y="3666331"/>
            <a:ext cx="469047" cy="441475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</a:rPr>
              <a:t>3</a:t>
            </a:r>
          </a:p>
        </p:txBody>
      </p:sp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2EF1699-D705-B40A-DB04-632F7CAF46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96" y="1620850"/>
            <a:ext cx="3440153" cy="156293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85A5CB-D6F9-81DD-7195-849BC6B4DB26}"/>
              </a:ext>
            </a:extLst>
          </p:cNvPr>
          <p:cNvSpPr/>
          <p:nvPr/>
        </p:nvSpPr>
        <p:spPr>
          <a:xfrm>
            <a:off x="6516099" y="2176153"/>
            <a:ext cx="469047" cy="441475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넥슨Lv1고딕 Bold"/>
              </a:rPr>
              <a:t>4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2897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022695"/>
            <a:ext cx="620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개의 쿼리는 </a:t>
            </a:r>
            <a:r>
              <a:rPr lang="ko-KR" altLang="en-US" dirty="0" err="1"/>
              <a:t>트랜젝션</a:t>
            </a:r>
            <a:r>
              <a:rPr lang="ko-KR" altLang="en-US" dirty="0"/>
              <a:t> 처리로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 후 메인 페이지에서 등록된 결과를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FDF451D-7215-2A60-B55C-6A9FAC311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2" y="1583636"/>
            <a:ext cx="6458803" cy="2039622"/>
          </a:xfrm>
          <a:prstGeom prst="rect">
            <a:avLst/>
          </a:prstGeom>
        </p:spPr>
      </p:pic>
      <p:pic>
        <p:nvPicPr>
          <p:cNvPr id="11" name="그림 10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B2C1E18A-0DF1-E10E-D597-8D6418AF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2496" y="3187347"/>
            <a:ext cx="7106502" cy="14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승급 신청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022695"/>
            <a:ext cx="7980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승급 처리 페이지에서는 회원이 신청한 승급 신청 내역을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승인 완료된 내용은 버튼을 눌러도 승인되지 않습니다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E22786CE-3767-8BEB-9C76-6832702AD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84" y="1681403"/>
            <a:ext cx="6536798" cy="102696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634C214-3413-C172-AF27-B4F409AA16BF}"/>
              </a:ext>
            </a:extLst>
          </p:cNvPr>
          <p:cNvSpPr/>
          <p:nvPr/>
        </p:nvSpPr>
        <p:spPr>
          <a:xfrm flipV="1">
            <a:off x="6021612" y="2334598"/>
            <a:ext cx="570778" cy="45214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50EC3B8-5613-C95F-6D01-5742412359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892618"/>
            <a:ext cx="9553303" cy="194582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28AC6F8-5147-08C8-CC52-1B3D1360106E}"/>
              </a:ext>
            </a:extLst>
          </p:cNvPr>
          <p:cNvSpPr/>
          <p:nvPr/>
        </p:nvSpPr>
        <p:spPr>
          <a:xfrm flipV="1">
            <a:off x="8882376" y="3530577"/>
            <a:ext cx="818971" cy="47536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승급 신청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022695"/>
            <a:ext cx="9370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승인 버튼을 누르게 되면 </a:t>
            </a:r>
            <a:r>
              <a:rPr lang="en-US" altLang="ko-KR" dirty="0" err="1"/>
              <a:t>swal</a:t>
            </a:r>
            <a:r>
              <a:rPr lang="ko-KR" altLang="en-US" dirty="0"/>
              <a:t>창으로 여부를 확인 하고</a:t>
            </a:r>
            <a:r>
              <a:rPr lang="en-US" altLang="ko-KR" dirty="0"/>
              <a:t> </a:t>
            </a:r>
            <a:r>
              <a:rPr lang="ko-KR" altLang="en-US" dirty="0"/>
              <a:t>대상 회원의 정보를 업데이트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 테이블의 대상 회원 점수를 </a:t>
            </a:r>
            <a:r>
              <a:rPr lang="en-US" altLang="ko-KR" dirty="0"/>
              <a:t>100</a:t>
            </a:r>
            <a:r>
              <a:rPr lang="ko-KR" altLang="en-US" dirty="0"/>
              <a:t>점 차감하고 회원의 등급을 업데이트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승급 처리 테이블의 승인 여부를 변경합니다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1FC537A-A074-1E07-4045-FC14DF81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242" y="1502754"/>
            <a:ext cx="4083701" cy="194989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D59C1FF-A659-7D78-5845-316251965744}"/>
              </a:ext>
            </a:extLst>
          </p:cNvPr>
          <p:cNvSpPr/>
          <p:nvPr/>
        </p:nvSpPr>
        <p:spPr>
          <a:xfrm flipV="1">
            <a:off x="3488092" y="2725264"/>
            <a:ext cx="1032579" cy="40787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C5CAD27-88A1-8825-601E-0F22B94AAF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23" y="3284081"/>
            <a:ext cx="1802055" cy="1599206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8C8BAD7-1A90-5130-A797-6F3D3D92BE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71" y="1527731"/>
            <a:ext cx="3616246" cy="1924916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107D77-3B89-6FFF-50CD-6F9007BA8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54" y="3568091"/>
            <a:ext cx="6108963" cy="13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1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04E3D6D-8548-FF30-0BEC-667B218882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01" y="1733459"/>
            <a:ext cx="6536798" cy="10269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931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블랙리스트 관리 페이지에서는 경기중 문제가 되는 회원에 대해서 경고 등록이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 검색 기능도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59C1FF-A659-7D78-5845-316251965744}"/>
              </a:ext>
            </a:extLst>
          </p:cNvPr>
          <p:cNvSpPr/>
          <p:nvPr/>
        </p:nvSpPr>
        <p:spPr>
          <a:xfrm flipV="1">
            <a:off x="7868504" y="2385492"/>
            <a:ext cx="1032579" cy="40787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13496B5B-FAB3-1BF4-F1DA-9D4FE4A97A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09" y="2895264"/>
            <a:ext cx="6454490" cy="20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DBCDCC2-BA88-C18A-F0EC-8597B71728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94" y="1594068"/>
            <a:ext cx="5390606" cy="30084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667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기능은 아이디 및 이름으로 검색이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Ajax </a:t>
            </a:r>
            <a:r>
              <a:rPr lang="ko-KR" altLang="en-US" dirty="0"/>
              <a:t>로 데이터를 보내고 선택 하는 값에 따라서 </a:t>
            </a:r>
            <a:r>
              <a:rPr lang="en-US" altLang="ko-KR" dirty="0" err="1"/>
              <a:t>searchKeyWord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ko-KR" altLang="en-US" dirty="0"/>
              <a:t>다르게 설정하여 쿼리로 조회된 결과를 </a:t>
            </a:r>
            <a:r>
              <a:rPr lang="en-US" altLang="ko-KR" dirty="0"/>
              <a:t>html</a:t>
            </a:r>
            <a:r>
              <a:rPr lang="ko-KR" altLang="en-US" dirty="0"/>
              <a:t>상으로 보냅니다</a:t>
            </a:r>
            <a:r>
              <a:rPr lang="en-US" altLang="ko-KR" dirty="0"/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59C1FF-A659-7D78-5845-316251965744}"/>
              </a:ext>
            </a:extLst>
          </p:cNvPr>
          <p:cNvSpPr/>
          <p:nvPr/>
        </p:nvSpPr>
        <p:spPr>
          <a:xfrm flipV="1">
            <a:off x="894074" y="1563021"/>
            <a:ext cx="2620815" cy="99659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16D76CA-D202-6BB8-F9C3-5C1B8F9DF3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53" y="1563021"/>
            <a:ext cx="3891439" cy="1826150"/>
          </a:xfrm>
          <a:prstGeom prst="rect">
            <a:avLst/>
          </a:prstGeom>
        </p:spPr>
      </p:pic>
      <p:pic>
        <p:nvPicPr>
          <p:cNvPr id="15" name="그림 1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0B9DE3D-DBCA-094B-896A-822EB1886F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28" y="3468830"/>
            <a:ext cx="3003564" cy="276932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7D7229D-AAD0-EEBF-C5E4-5A190B0C8842}"/>
              </a:ext>
            </a:extLst>
          </p:cNvPr>
          <p:cNvSpPr/>
          <p:nvPr/>
        </p:nvSpPr>
        <p:spPr>
          <a:xfrm flipV="1">
            <a:off x="8534400" y="4393487"/>
            <a:ext cx="2222892" cy="418012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결과로 조회된 데이터의 내용 입니다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ECDD288-EDB8-DBB5-5B6A-01B3B3D46C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0" y="1620850"/>
            <a:ext cx="5762489" cy="1900064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ECE0A4D-FB87-F5CF-6B26-5821AD8174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2309352"/>
            <a:ext cx="5657289" cy="23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10054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회원의 아이디를 누르면 </a:t>
            </a:r>
            <a:r>
              <a:rPr lang="ko-KR" altLang="en-US" dirty="0" err="1"/>
              <a:t>모달창이</a:t>
            </a:r>
            <a:r>
              <a:rPr lang="ko-KR" altLang="en-US" dirty="0"/>
              <a:t> 열립니다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회원 경고 누적 사유를 확인 할 수 있으며</a:t>
            </a:r>
            <a:r>
              <a:rPr lang="en-US" altLang="ko-KR" dirty="0"/>
              <a:t> </a:t>
            </a:r>
            <a:r>
              <a:rPr lang="ko-KR" altLang="en-US" dirty="0"/>
              <a:t>경고 사유를 등록 할 수 있는 </a:t>
            </a:r>
            <a:r>
              <a:rPr lang="en-US" altLang="ko-KR" dirty="0"/>
              <a:t>TEXTAREA</a:t>
            </a:r>
            <a:r>
              <a:rPr lang="ko-KR" altLang="en-US" dirty="0"/>
              <a:t>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경고 등록 버튼을 누르면 </a:t>
            </a:r>
            <a:r>
              <a:rPr lang="en-US" altLang="ko-KR" dirty="0" err="1"/>
              <a:t>swal</a:t>
            </a:r>
            <a:r>
              <a:rPr lang="ko-KR" altLang="en-US" dirty="0"/>
              <a:t>로 여부를 확인 후 등록합니다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CAF8717-DF87-4D34-3026-D0B7BCD29F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84" y="1481443"/>
            <a:ext cx="4084053" cy="3177644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591026C-671B-29DD-ABA2-C2FF5D3B5B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64" y="1466972"/>
            <a:ext cx="4517933" cy="3058116"/>
          </a:xfrm>
          <a:prstGeom prst="rect">
            <a:avLst/>
          </a:prstGeom>
        </p:spPr>
      </p:pic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FF893BBE-F920-144A-DEDD-9D75639824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27" y="1481443"/>
            <a:ext cx="1918578" cy="16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0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274405"/>
            <a:ext cx="9534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경고 등록 시 먼저 현재 회원의 경고 포인트를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블랙 리스트 테이블에 경고 등록을 실행하고 회원의 경고 포인트를 </a:t>
            </a:r>
            <a:r>
              <a:rPr lang="en-US" altLang="ko-KR" dirty="0"/>
              <a:t>1</a:t>
            </a:r>
            <a:r>
              <a:rPr lang="ko-KR" altLang="en-US" dirty="0"/>
              <a:t>점 증가 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두개의 쿼리 중 하나라도 실패하면 예외를 알립니다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B01E459-5C31-8063-7E4F-6099A9304A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4" y="1504260"/>
            <a:ext cx="3320120" cy="1925957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0DD101-F894-3B04-38B1-B1359FEDBA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4" y="3793278"/>
            <a:ext cx="5523851" cy="1290900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2BD37EB-F5F5-B6AD-DF05-8EB671001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41" y="1487217"/>
            <a:ext cx="5738694" cy="29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619112" y="111211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클럽 가입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생성</a:t>
            </a:r>
          </a:p>
        </p:txBody>
      </p:sp>
      <p:pic>
        <p:nvPicPr>
          <p:cNvPr id="12" name="그림 11" descr="도표, 평면도, 라인이(가) 표시된 사진&#10;&#10;자동 생성된 설명">
            <a:extLst>
              <a:ext uri="{FF2B5EF4-FFF2-40B4-BE49-F238E27FC236}">
                <a16:creationId xmlns:a16="http://schemas.microsoft.com/office/drawing/2014/main" id="{A76CC827-F93B-B3BD-573E-71B8AFAA9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43" y="1620850"/>
            <a:ext cx="7957566" cy="43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274405"/>
            <a:ext cx="8672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앞에서 회원의 현재 경고 포인트를 조회한 이유는 제명 처리 때문에 조회를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경고 포인트를 조회한 결과인 </a:t>
            </a:r>
            <a:r>
              <a:rPr lang="en-US" altLang="ko-KR" dirty="0" err="1"/>
              <a:t>blackPoint</a:t>
            </a:r>
            <a:r>
              <a:rPr lang="en-US" altLang="ko-KR" dirty="0"/>
              <a:t> </a:t>
            </a:r>
            <a:r>
              <a:rPr lang="ko-KR" altLang="en-US" dirty="0"/>
              <a:t>변수의 값이 </a:t>
            </a:r>
            <a:r>
              <a:rPr lang="en-US" altLang="ko-KR" dirty="0"/>
              <a:t>2</a:t>
            </a:r>
            <a:r>
              <a:rPr lang="ko-KR" altLang="en-US" dirty="0"/>
              <a:t>라면 조건문을 거쳐서 </a:t>
            </a:r>
            <a:endParaRPr lang="en-US" altLang="ko-KR" dirty="0"/>
          </a:p>
          <a:p>
            <a:r>
              <a:rPr lang="ko-KR" altLang="en-US" dirty="0"/>
              <a:t>제명 처리 쿼리를 실행하게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10" name="그림 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63F39D-A4AA-55E2-05E7-C5C1BF98C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2" y="1606755"/>
            <a:ext cx="6049948" cy="35444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00CF4AD-AB60-E8AD-A79B-0CB354DCC645}"/>
              </a:ext>
            </a:extLst>
          </p:cNvPr>
          <p:cNvSpPr/>
          <p:nvPr/>
        </p:nvSpPr>
        <p:spPr>
          <a:xfrm flipV="1">
            <a:off x="1082372" y="2634172"/>
            <a:ext cx="6049948" cy="111051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DE08FF6-6F3C-F997-3BD9-D76029B447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28" y="1620850"/>
            <a:ext cx="3014595" cy="1719623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21BA4D2-9EA3-5897-27B1-F2DF15C73A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28" y="3463635"/>
            <a:ext cx="4040648" cy="16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05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</a:t>
            </a:r>
            <a:r>
              <a:rPr lang="en-US" altLang="ko-KR" dirty="0"/>
              <a:t>return</a:t>
            </a:r>
            <a:r>
              <a:rPr lang="ko-KR" altLang="en-US" dirty="0"/>
              <a:t>하는 값을 </a:t>
            </a:r>
            <a:r>
              <a:rPr lang="en-US" altLang="ko-KR" dirty="0"/>
              <a:t>JS</a:t>
            </a:r>
            <a:r>
              <a:rPr lang="ko-KR" altLang="en-US" dirty="0"/>
              <a:t>에서 받아 </a:t>
            </a:r>
            <a:r>
              <a:rPr lang="en-US" altLang="ko-KR" dirty="0" err="1"/>
              <a:t>swal</a:t>
            </a:r>
            <a:r>
              <a:rPr lang="ko-KR" altLang="en-US" dirty="0"/>
              <a:t>창으로 안내를 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639262-5AAE-FE4C-BD23-1488140E6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1" y="1482314"/>
            <a:ext cx="4621742" cy="3564719"/>
          </a:xfrm>
          <a:prstGeom prst="rect">
            <a:avLst/>
          </a:prstGeom>
        </p:spPr>
      </p:pic>
      <p:pic>
        <p:nvPicPr>
          <p:cNvPr id="13" name="그림 1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F3E91220-852A-2F03-E284-7B3DDF40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3431" y="1482314"/>
            <a:ext cx="1517896" cy="1548269"/>
          </a:xfrm>
          <a:prstGeom prst="rect">
            <a:avLst/>
          </a:prstGeom>
        </p:spPr>
      </p:pic>
      <p:pic>
        <p:nvPicPr>
          <p:cNvPr id="18" name="그림 1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8217AA17-561E-220B-4F0B-1D9CA34E7C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03" y="3200362"/>
            <a:ext cx="1446152" cy="18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02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제명 처리된 회원은 로그인 시 스프링 </a:t>
            </a:r>
            <a:r>
              <a:rPr lang="ko-KR" altLang="en-US" dirty="0" err="1"/>
              <a:t>시큐리티의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DisabledException</a:t>
            </a:r>
            <a:r>
              <a:rPr lang="en-US" altLang="ko-KR" dirty="0"/>
              <a:t> </a:t>
            </a:r>
            <a:r>
              <a:rPr lang="ko-KR" altLang="en-US" dirty="0"/>
              <a:t>예외처리로 로그인이 불가능하게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254D153-1293-A6D8-3589-6433B5606E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5" y="1620850"/>
            <a:ext cx="4040648" cy="166544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3B00A6A-64D6-DB01-5635-AABF13124DE2}"/>
              </a:ext>
            </a:extLst>
          </p:cNvPr>
          <p:cNvSpPr/>
          <p:nvPr/>
        </p:nvSpPr>
        <p:spPr>
          <a:xfrm flipV="1">
            <a:off x="3398852" y="2242448"/>
            <a:ext cx="1558911" cy="34415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89F7093-D7DF-95A6-1DC4-7DA0115AA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5" y="3673713"/>
            <a:ext cx="7697274" cy="1019317"/>
          </a:xfrm>
          <a:prstGeom prst="rect">
            <a:avLst/>
          </a:prstGeom>
        </p:spPr>
      </p:pic>
      <p:pic>
        <p:nvPicPr>
          <p:cNvPr id="14" name="그림 1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68B56DE1-0186-9B90-2FF3-F1A647EB1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17" y="1527104"/>
            <a:ext cx="6077798" cy="195289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5288316" y="1712540"/>
            <a:ext cx="1190861" cy="52990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6DC45986-5507-A948-4A17-FFB1E92F49A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74" y="3465044"/>
            <a:ext cx="2072865" cy="15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7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C402CA-FCBF-2E55-F629-5B163A552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13" y="1555053"/>
            <a:ext cx="5105297" cy="23986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176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제명 처리된 회원을 복구 하기 위해서는 해당 회원의 경고를 취소하면 </a:t>
            </a:r>
            <a:endParaRPr lang="en-US" altLang="ko-KR" dirty="0"/>
          </a:p>
          <a:p>
            <a:r>
              <a:rPr lang="ko-KR" altLang="en-US" dirty="0"/>
              <a:t>정상적인 로그인이 가능하게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취소의 경우도 </a:t>
            </a:r>
            <a:r>
              <a:rPr lang="en-US" altLang="ko-KR" dirty="0" err="1"/>
              <a:t>swal</a:t>
            </a:r>
            <a:r>
              <a:rPr lang="ko-KR" altLang="en-US" dirty="0"/>
              <a:t>로 여부를 파악 하고 취소 처리가 진행 됩니다</a:t>
            </a:r>
            <a:r>
              <a:rPr lang="en-US" altLang="ko-KR" dirty="0"/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5951015" y="2657292"/>
            <a:ext cx="595431" cy="34886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284326D-9AB5-7BAB-F2FC-94E11955E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73" y="1698379"/>
            <a:ext cx="2288187" cy="22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D8B1E0-A0AA-6648-1ADE-E9559B2F94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2" y="2831722"/>
            <a:ext cx="4779848" cy="2174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102819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취소 처리의 경우 신청과 비슷한 패턴으로 진행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취소 처리하는 회원의 경고 포인트를 조회하고 </a:t>
            </a:r>
            <a:endParaRPr lang="en-US" altLang="ko-KR" dirty="0"/>
          </a:p>
          <a:p>
            <a:r>
              <a:rPr lang="ko-KR" altLang="en-US" dirty="0"/>
              <a:t>조회된 데이터가 </a:t>
            </a:r>
            <a:r>
              <a:rPr lang="en-US" altLang="ko-KR" dirty="0"/>
              <a:t>3</a:t>
            </a:r>
            <a:r>
              <a:rPr lang="ko-KR" altLang="en-US" dirty="0"/>
              <a:t>이라면 해당 회원의 상태를 </a:t>
            </a:r>
            <a:r>
              <a:rPr lang="en-US" altLang="ko-KR" dirty="0"/>
              <a:t>Y</a:t>
            </a:r>
            <a:r>
              <a:rPr lang="ko-KR" altLang="en-US" dirty="0"/>
              <a:t>로 바꾸는 쿼리를 실행하여</a:t>
            </a:r>
            <a:r>
              <a:rPr lang="en-US" altLang="ko-KR" dirty="0"/>
              <a:t> </a:t>
            </a:r>
            <a:r>
              <a:rPr lang="ko-KR" altLang="en-US" dirty="0"/>
              <a:t>로그인이 가능하도록 하고</a:t>
            </a:r>
            <a:endParaRPr lang="en-US" altLang="ko-KR" dirty="0"/>
          </a:p>
          <a:p>
            <a:r>
              <a:rPr lang="ko-KR" altLang="en-US" dirty="0"/>
              <a:t>경고 포인트 차감 및 블랙리스트 테이블의 일치하는 정보를 지웁니다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그렇지 않을 경우 회원의 경고 포인트를 </a:t>
            </a:r>
            <a:r>
              <a:rPr lang="en-US" altLang="ko-KR" dirty="0"/>
              <a:t>1 </a:t>
            </a:r>
            <a:r>
              <a:rPr lang="ko-KR" altLang="en-US" dirty="0"/>
              <a:t>차감하고 블랙 리스트 테이블의 정보를 지웁니다</a:t>
            </a:r>
            <a:r>
              <a:rPr lang="en-US" altLang="ko-KR" dirty="0"/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1457393" y="3380483"/>
            <a:ext cx="1007133" cy="44258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431E26-50C2-C048-E913-99A68B995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3" y="1535319"/>
            <a:ext cx="2070130" cy="1191273"/>
          </a:xfrm>
          <a:prstGeom prst="rect">
            <a:avLst/>
          </a:prstGeom>
        </p:spPr>
      </p:pic>
      <p:pic>
        <p:nvPicPr>
          <p:cNvPr id="13" name="그림 1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2A15049-94CE-5588-8C4F-489D01405E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4290"/>
            <a:ext cx="3663261" cy="1719697"/>
          </a:xfrm>
          <a:prstGeom prst="rect">
            <a:avLst/>
          </a:prstGeom>
        </p:spPr>
      </p:pic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C85626E-B0D9-818A-666D-955CCFA97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05685"/>
            <a:ext cx="4537326" cy="14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D8B1E0-A0AA-6648-1ADE-E9559B2F94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35" y="1620850"/>
            <a:ext cx="4779848" cy="2174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0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</a:t>
            </a:r>
            <a:r>
              <a:rPr lang="en-US" altLang="ko-KR" dirty="0"/>
              <a:t>JS</a:t>
            </a:r>
            <a:r>
              <a:rPr lang="ko-KR" altLang="en-US" dirty="0"/>
              <a:t>로 </a:t>
            </a:r>
            <a:r>
              <a:rPr lang="ko-KR" altLang="en-US" dirty="0" err="1"/>
              <a:t>리턴하는</a:t>
            </a:r>
            <a:r>
              <a:rPr lang="ko-KR" altLang="en-US" dirty="0"/>
              <a:t> 값에 따라 </a:t>
            </a:r>
            <a:r>
              <a:rPr lang="en-US" altLang="ko-KR" dirty="0" err="1"/>
              <a:t>swal</a:t>
            </a:r>
            <a:r>
              <a:rPr lang="ko-KR" altLang="en-US" dirty="0"/>
              <a:t>로 안내를 다르게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작업이 완료되면 다시 블랙 리스트 페이지로 이동을 하게 됩니다</a:t>
            </a:r>
            <a:r>
              <a:rPr lang="en-US" altLang="ko-KR" dirty="0"/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1533178" y="3353100"/>
            <a:ext cx="748468" cy="36545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53E7CA-3BD5-C5C3-8472-06D8C719EF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55" y="1620850"/>
            <a:ext cx="3534085" cy="2555334"/>
          </a:xfrm>
          <a:prstGeom prst="rect">
            <a:avLst/>
          </a:prstGeom>
        </p:spPr>
      </p:pic>
      <p:pic>
        <p:nvPicPr>
          <p:cNvPr id="11" name="그림 1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4D34991-9F30-58F8-B60D-E67D3B160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056" y="1603482"/>
            <a:ext cx="1296294" cy="1339426"/>
          </a:xfrm>
          <a:prstGeom prst="rect">
            <a:avLst/>
          </a:prstGeom>
        </p:spPr>
      </p:pic>
      <p:pic>
        <p:nvPicPr>
          <p:cNvPr id="18" name="그림 1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F005847E-04E0-801E-B64A-7DACC21985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112" y="3107166"/>
            <a:ext cx="1105615" cy="13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4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9B8B582-F5D3-4E99-ECB2-F656F93456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84" y="1481442"/>
            <a:ext cx="6431606" cy="211519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869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취소 처리한 회원의 경고 수가 줄어든 것을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복구한 회원의 로그인이 정상적으로 진행 </a:t>
            </a:r>
            <a:r>
              <a:rPr lang="ko-KR" altLang="en-US" dirty="0" err="1"/>
              <a:t>되는것을</a:t>
            </a:r>
            <a:r>
              <a:rPr lang="ko-KR" altLang="en-US" dirty="0"/>
              <a:t>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6914606" y="2900832"/>
            <a:ext cx="243840" cy="25254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4DB9353-B52A-2A78-E31F-EA575B18E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73" y="1620850"/>
            <a:ext cx="3948051" cy="301621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8652CF8-B862-5063-5CFE-2D7DE8F5D0FB}"/>
              </a:ext>
            </a:extLst>
          </p:cNvPr>
          <p:cNvSpPr/>
          <p:nvPr/>
        </p:nvSpPr>
        <p:spPr>
          <a:xfrm flipV="1">
            <a:off x="7957573" y="1682848"/>
            <a:ext cx="838084" cy="42462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5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4,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183950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FFD00A-2DF4-4775-AAC7-43F3FE6D0795}"/>
              </a:ext>
            </a:extLst>
          </p:cNvPr>
          <p:cNvGrpSpPr/>
          <p:nvPr/>
        </p:nvGrpSpPr>
        <p:grpSpPr>
          <a:xfrm>
            <a:off x="-93937" y="231088"/>
            <a:ext cx="12186058" cy="6535632"/>
            <a:chOff x="-63457" y="568104"/>
            <a:chExt cx="12186058" cy="65356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E8F7FC-C6F3-4F21-A228-1AB0954E1DC3}"/>
                </a:ext>
              </a:extLst>
            </p:cNvPr>
            <p:cNvSpPr txBox="1"/>
            <p:nvPr/>
          </p:nvSpPr>
          <p:spPr>
            <a:xfrm>
              <a:off x="-63457" y="5681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0C6E19-4D93-4CF5-9BA6-A2D9A2A68187}"/>
                </a:ext>
              </a:extLst>
            </p:cNvPr>
            <p:cNvSpPr txBox="1"/>
            <p:nvPr/>
          </p:nvSpPr>
          <p:spPr>
            <a:xfrm>
              <a:off x="10837817" y="4887745"/>
              <a:ext cx="128478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」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1445624" y="687977"/>
            <a:ext cx="9035142" cy="584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</a:rPr>
              <a:t>개인 프로젝트 진행 시 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주제를 정하는 것에 있어서  일반적으로  접근하지 않는 주제로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프로젝트를 만들고 싶어서 고민을 하였습니다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이전  팀 프로젝트로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진행하였던 학사 관리 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프로그램의 경우는 여러 신입 개발자들이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많이 하는  주제였기 때문에  다른 신입 개발자들 과의 아이디어의 차별성이 없다는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생각을 해서 이 프로젝트를 만들게 되었습니다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일반적인 회원 관리기능은 이전 프로젝트에서 진행 했던 이력이 있어 회원 기능에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집중하기 보다는 회원의 기능을 최소화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하고 매칭 시스템 부분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,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 경기 결과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,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랜덤 매칭에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초점을 두고  프로젝트를 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만들게 되었습니다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기능을 구현하며 이전 프로젝트에서 진행했던 것 보다 더 많은 조건문들이 필요하다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라는 것을 느꼈고 데이터 베이스에 정보를 입력 하거나 삭제 할 때  연계된 내용들이 많아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err="1">
                <a:solidFill>
                  <a:prstClr val="white"/>
                </a:solidFill>
                <a:latin typeface="마루 부리 Beta (본문)"/>
              </a:rPr>
              <a:t>트랜젝션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 처리가 필수적으로 필요하다 라는 것을 느꼈습니다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하나의 데이터를 입력하더라도 조건을 세세하게 따져보며 데이터 이동 간의 검증을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생각 할 수 있는 역량을 키울 수 있는 좋은 경험 이였습니다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그리고 랜덤 매칭 기능을 만들면서 처음에는 쉽게 </a:t>
            </a:r>
            <a:r>
              <a:rPr lang="en-US" altLang="ko-KR" spc="-150" dirty="0" err="1">
                <a:solidFill>
                  <a:prstClr val="white"/>
                </a:solidFill>
                <a:latin typeface="마루 부리 Beta (본문)"/>
              </a:rPr>
              <a:t>Math.random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함수만 쓰면 쉽게 만들 수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있지 않을까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?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라는 생각을 하고 접근했지만 데이터 입력에 대한 검증이 필수적으로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필요하기 때문에 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While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문을 통한 무한루프를 돌며 조건일치 여부를 검사하는 기능을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만들었습니다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기능을 만들며 문제 해결능력에 대한 역량을 키울 수 있는 계기가 된 것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같습니다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19599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FFD00A-2DF4-4775-AAC7-43F3FE6D0795}"/>
              </a:ext>
            </a:extLst>
          </p:cNvPr>
          <p:cNvGrpSpPr/>
          <p:nvPr/>
        </p:nvGrpSpPr>
        <p:grpSpPr>
          <a:xfrm>
            <a:off x="-93937" y="231088"/>
            <a:ext cx="12186058" cy="6535632"/>
            <a:chOff x="-63457" y="568104"/>
            <a:chExt cx="12186058" cy="65356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E8F7FC-C6F3-4F21-A228-1AB0954E1DC3}"/>
                </a:ext>
              </a:extLst>
            </p:cNvPr>
            <p:cNvSpPr txBox="1"/>
            <p:nvPr/>
          </p:nvSpPr>
          <p:spPr>
            <a:xfrm>
              <a:off x="-63457" y="5681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0C6E19-4D93-4CF5-9BA6-A2D9A2A68187}"/>
                </a:ext>
              </a:extLst>
            </p:cNvPr>
            <p:cNvSpPr txBox="1"/>
            <p:nvPr/>
          </p:nvSpPr>
          <p:spPr>
            <a:xfrm>
              <a:off x="10837817" y="4887745"/>
              <a:ext cx="128478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」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1427154" y="649296"/>
            <a:ext cx="9380183" cy="5559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프로젝트를 하며 아쉬운 점은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CSS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부분을 깔끔하게 하지 못한 것에 대한 아쉬움이 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CSS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부분은 기본적인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CSS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공부 및 다른 웹 페이지의 구성이나 색 구성을 참조하여 공부를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더 해야 할 필요성을 느끼게 되었습니다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다음 프로젝트를 만들 때는 조금 더  디자인 적인 발전이 있는 프로젝트를 목표로 하여 제작을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해야 할 것 같습니다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개인 프로젝트를 시작할 때 팀 프로젝트와 일정이 겹쳐 원래 구상했던 기능 구현을 못한 것에  대한 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 (본문)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아쉬움이 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두 프로젝트 중 팀 프로젝트에 시간을 더 많이 사용을 했으며 팀원들이 기능 구현을 못하는 부분을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 도와주다 보니 학원 정규 수업 시간이 끝나더라도  개인 시간을 가지지 못하는 날도 종종 있었습니다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그런 경우는 새벽 시간 및 주말시간을 활용하여 개인 프로젝트를 만들게 되었습니다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대략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3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주의 시간을 가지고 현재 프로젝트를 완성하게 되었으며 더 많은 기능을 구현하지 못한 것에 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 (본문)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대한 아쉬움이 남습니다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다음 프로젝트때는 시간 분배를 잘 하여 더 많은 기능 구성을 할 수 있도록 노력 해야 할 것 같습니다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마지막으로 코드를 짜는데 급급하다 보니 현재 구현한 코드가 함수화가 잘 안되고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클린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 코드로 구현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하지 못한 것에 대한 아쉬움이 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추후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리펙토링을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 하거나 제가 생각 하지 못한 오류가 있는 경우 수정 하는데 많은 시간을 들이게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될 것 같습니다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재활용 가능한 코드들은 함수화를 통해  편의성을 올리고 코드 구현을 할 때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한번 더 생각을 하고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클린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 코드를 구현 하도록 해야 할 것 같습니다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10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979788" y="1112110"/>
            <a:ext cx="10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랜덤 매칭 </a:t>
            </a:r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6FC0034-8B05-3B09-D8CA-B543F02E5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35" y="1481442"/>
            <a:ext cx="3736577" cy="50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8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3083802" y="2222212"/>
            <a:ext cx="6024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긴 내용 읽어 주셔서 감사합니다</a:t>
            </a:r>
            <a:r>
              <a:rPr lang="en-US" altLang="ko-KR" sz="3200" dirty="0">
                <a:solidFill>
                  <a:schemeClr val="bg1"/>
                </a:solidFill>
              </a:rPr>
              <a:t>!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539765" y="1112110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및 공지사항 </a:t>
            </a:r>
          </a:p>
        </p:txBody>
      </p:sp>
      <p:pic>
        <p:nvPicPr>
          <p:cNvPr id="6" name="그림 5" descr="도표, 평면도, 라인, 종이접기이(가) 표시된 사진&#10;&#10;자동 생성된 설명">
            <a:extLst>
              <a:ext uri="{FF2B5EF4-FFF2-40B4-BE49-F238E27FC236}">
                <a16:creationId xmlns:a16="http://schemas.microsoft.com/office/drawing/2014/main" id="{602283C1-2A74-DB66-93AB-0520060B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289" y="1544460"/>
            <a:ext cx="7385181" cy="50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890823" y="111211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기능</a:t>
            </a:r>
          </a:p>
        </p:txBody>
      </p:sp>
      <p:pic>
        <p:nvPicPr>
          <p:cNvPr id="3" name="그림 2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E751645E-9EDF-08CF-E767-FEB839B82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34" y="1481442"/>
            <a:ext cx="7776039" cy="4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7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3,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기능 소개 및 코드 리뷰</a:t>
            </a:r>
          </a:p>
        </p:txBody>
      </p:sp>
    </p:spTree>
    <p:extLst>
      <p:ext uri="{BB962C8B-B14F-4D97-AF65-F5344CB8AC3E}">
        <p14:creationId xmlns:p14="http://schemas.microsoft.com/office/powerpoint/2010/main" val="13002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3625285" y="2931202"/>
            <a:ext cx="5446528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다음장부터의 내용은 코드의 이해도를 </a:t>
            </a:r>
            <a:r>
              <a:rPr lang="en-US" altLang="ko-KR" spc="-150" dirty="0">
                <a:solidFill>
                  <a:prstClr val="white"/>
                </a:solidFill>
                <a:latin typeface="마루 부리 Beta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높이기 위해 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최대한 자세하게 코드를 분석한 내용입니다</a:t>
            </a:r>
            <a:r>
              <a:rPr lang="en-US" altLang="ko-KR" spc="-150" dirty="0">
                <a:solidFill>
                  <a:prstClr val="white"/>
                </a:solidFill>
                <a:latin typeface="마루 부리 Beta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내용이 </a:t>
            </a:r>
            <a:r>
              <a:rPr lang="ko-KR" altLang="en-US" spc="-150" dirty="0">
                <a:solidFill>
                  <a:prstClr val="white"/>
                </a:solidFill>
                <a:latin typeface="마루 부리 Beta"/>
              </a:rPr>
              <a:t>많습니다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참고 부탁드립니다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95980-B21E-481E-BF88-C25A52D77758}"/>
              </a:ext>
            </a:extLst>
          </p:cNvPr>
          <p:cNvSpPr txBox="1"/>
          <p:nvPr/>
        </p:nvSpPr>
        <p:spPr>
          <a:xfrm>
            <a:off x="2745641" y="2331038"/>
            <a:ext cx="62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“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70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4474401" y="2222212"/>
            <a:ext cx="3243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회원 페이지 영역</a:t>
            </a:r>
          </a:p>
        </p:txBody>
      </p:sp>
    </p:spTree>
    <p:extLst>
      <p:ext uri="{BB962C8B-B14F-4D97-AF65-F5344CB8AC3E}">
        <p14:creationId xmlns:p14="http://schemas.microsoft.com/office/powerpoint/2010/main" val="13559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9415B80-D8E4-7F7A-F39C-3205F64AD1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8" y="1445286"/>
            <a:ext cx="10697602" cy="305726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E9B3D-816F-C710-696C-78A8CD1532E8}"/>
              </a:ext>
            </a:extLst>
          </p:cNvPr>
          <p:cNvSpPr txBox="1"/>
          <p:nvPr/>
        </p:nvSpPr>
        <p:spPr>
          <a:xfrm>
            <a:off x="784577" y="118303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화면 </a:t>
            </a:r>
            <a:r>
              <a:rPr lang="ko-KR" altLang="en-US" dirty="0" err="1"/>
              <a:t>상단부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0100CA5-C849-A8BC-1D60-1D876A991C5B}"/>
              </a:ext>
            </a:extLst>
          </p:cNvPr>
          <p:cNvSpPr/>
          <p:nvPr/>
        </p:nvSpPr>
        <p:spPr>
          <a:xfrm>
            <a:off x="4270786" y="1536059"/>
            <a:ext cx="341725" cy="363627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넥슨Lv1고딕 Bold"/>
              </a:rPr>
              <a:t>1</a:t>
            </a:r>
            <a:endParaRPr kumimoji="0" lang="en-US" altLang="ko-KR" sz="2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481A0A-6C52-15DF-D2E4-FDF1E04E5EA8}"/>
              </a:ext>
            </a:extLst>
          </p:cNvPr>
          <p:cNvSpPr/>
          <p:nvPr/>
        </p:nvSpPr>
        <p:spPr>
          <a:xfrm>
            <a:off x="724133" y="4772536"/>
            <a:ext cx="469047" cy="484781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  <a:ea typeface="넥슨Lv1고딕 Bold"/>
              </a:rPr>
              <a:t>1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D116CA-A988-9191-964F-1163F9B98170}"/>
              </a:ext>
            </a:extLst>
          </p:cNvPr>
          <p:cNvSpPr txBox="1"/>
          <p:nvPr/>
        </p:nvSpPr>
        <p:spPr>
          <a:xfrm>
            <a:off x="1268868" y="4830260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로고 클릭 시 메인 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5FFBA24-1485-712E-2CB3-237AF07D242D}"/>
              </a:ext>
            </a:extLst>
          </p:cNvPr>
          <p:cNvSpPr/>
          <p:nvPr/>
        </p:nvSpPr>
        <p:spPr>
          <a:xfrm>
            <a:off x="10094035" y="1374020"/>
            <a:ext cx="341725" cy="363627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</a:rPr>
              <a:t>2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AEDDC03-29D4-8E69-C858-A436AA78890C}"/>
              </a:ext>
            </a:extLst>
          </p:cNvPr>
          <p:cNvSpPr/>
          <p:nvPr/>
        </p:nvSpPr>
        <p:spPr>
          <a:xfrm>
            <a:off x="10970598" y="1654605"/>
            <a:ext cx="341725" cy="363627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넥슨Lv1고딕 Bold"/>
              </a:rPr>
              <a:t>3</a:t>
            </a:r>
            <a:endParaRPr kumimoji="0" lang="en-US" altLang="ko-KR" sz="2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E4293B9-EA73-7464-07C9-6EA767BBCC50}"/>
              </a:ext>
            </a:extLst>
          </p:cNvPr>
          <p:cNvSpPr/>
          <p:nvPr/>
        </p:nvSpPr>
        <p:spPr>
          <a:xfrm>
            <a:off x="781760" y="3413076"/>
            <a:ext cx="341725" cy="363627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</a:rPr>
              <a:t>4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9D6BEFE-5CDC-8C51-0B17-3DBCCCA106B5}"/>
              </a:ext>
            </a:extLst>
          </p:cNvPr>
          <p:cNvSpPr/>
          <p:nvPr/>
        </p:nvSpPr>
        <p:spPr>
          <a:xfrm>
            <a:off x="724133" y="5381078"/>
            <a:ext cx="469047" cy="484781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넥슨Lv1고딕 Bold"/>
              </a:rPr>
              <a:t>2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C6086A-5498-0A67-3F98-EB11117D8BA8}"/>
              </a:ext>
            </a:extLst>
          </p:cNvPr>
          <p:cNvSpPr txBox="1"/>
          <p:nvPr/>
        </p:nvSpPr>
        <p:spPr>
          <a:xfrm>
            <a:off x="1268868" y="5496527"/>
            <a:ext cx="46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89C4B4-5846-AF14-1141-131ADD9551C3}"/>
              </a:ext>
            </a:extLst>
          </p:cNvPr>
          <p:cNvSpPr/>
          <p:nvPr/>
        </p:nvSpPr>
        <p:spPr>
          <a:xfrm>
            <a:off x="6261483" y="4772536"/>
            <a:ext cx="469047" cy="484781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EB9500-864C-8A1D-6585-5578174165CC}"/>
              </a:ext>
            </a:extLst>
          </p:cNvPr>
          <p:cNvSpPr txBox="1"/>
          <p:nvPr/>
        </p:nvSpPr>
        <p:spPr>
          <a:xfrm>
            <a:off x="6852111" y="4849679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r>
              <a:rPr lang="ko-KR" altLang="en-US" dirty="0"/>
              <a:t> 회원가입 </a:t>
            </a:r>
            <a:r>
              <a:rPr lang="ko-KR" altLang="en-US" dirty="0" err="1"/>
              <a:t>모달창이</a:t>
            </a:r>
            <a:r>
              <a:rPr lang="ko-KR" altLang="en-US" dirty="0"/>
              <a:t> 열립니다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15249D6-0FF7-8C4E-33A0-F21B667061A7}"/>
              </a:ext>
            </a:extLst>
          </p:cNvPr>
          <p:cNvSpPr/>
          <p:nvPr/>
        </p:nvSpPr>
        <p:spPr>
          <a:xfrm>
            <a:off x="6261483" y="5385413"/>
            <a:ext cx="469047" cy="484781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넥슨Lv1고딕 Bold"/>
              </a:rPr>
              <a:t>4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AC051-0BE4-E6B6-D0D5-1996D47CEA4E}"/>
              </a:ext>
            </a:extLst>
          </p:cNvPr>
          <p:cNvSpPr txBox="1"/>
          <p:nvPr/>
        </p:nvSpPr>
        <p:spPr>
          <a:xfrm>
            <a:off x="6852111" y="5496527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진행중인 매칭 일정이 표시됩니다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64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포츠, 운동 경기, 야외, 테니스이(가) 표시된 사진&#10;&#10;자동 생성된 설명">
            <a:extLst>
              <a:ext uri="{FF2B5EF4-FFF2-40B4-BE49-F238E27FC236}">
                <a16:creationId xmlns:a16="http://schemas.microsoft.com/office/drawing/2014/main" id="{F295EF61-0067-AF2C-7D61-FD8C2C57D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586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개발 배경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1676452" y="5777895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개발 </a:t>
              </a:r>
              <a:r>
                <a:rPr lang="ko-KR" altLang="en-US" sz="2000" dirty="0">
                  <a:solidFill>
                    <a:prstClr val="white"/>
                  </a:solidFill>
                  <a:latin typeface="마루 부리 Beta"/>
                </a:rPr>
                <a:t>환경과 순서도 및 테이블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6934226" y="4758750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기능 소개 및 코드 리뷰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6934226" y="5777895"/>
            <a:ext cx="4419548" cy="523220"/>
            <a:chOff x="1320852" y="4758750"/>
            <a:chExt cx="4419548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</a:rPr>
                <a:t>느낀점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E5BB141-44B8-0388-77E6-AFB8EFC86D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8" y="1451591"/>
            <a:ext cx="4976395" cy="29563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4815310" y="1319911"/>
            <a:ext cx="457200" cy="41089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기능</a:t>
            </a:r>
          </a:p>
        </p:txBody>
      </p:sp>
      <p:pic>
        <p:nvPicPr>
          <p:cNvPr id="24" name="그림 2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46835216-C51B-FDEC-CFAC-CB18E5349F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63" y="997455"/>
            <a:ext cx="2209738" cy="1466709"/>
          </a:xfrm>
          <a:prstGeom prst="rect">
            <a:avLst/>
          </a:prstGeom>
        </p:spPr>
      </p:pic>
      <p:pic>
        <p:nvPicPr>
          <p:cNvPr id="26" name="그림 2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5A23119-43CB-3B16-3DAF-64F7584E0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80" y="2834523"/>
            <a:ext cx="4330923" cy="14732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2108" y="4959941"/>
            <a:ext cx="801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Swal</a:t>
            </a:r>
            <a:r>
              <a:rPr lang="ko-KR" altLang="en-US" dirty="0"/>
              <a:t>창으로 안내를 하며 로그인 페이지로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8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44AFABB-BE7F-2D3C-8260-E35A67FCB9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81" y="1546446"/>
            <a:ext cx="3899579" cy="335426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2239942" y="2801468"/>
            <a:ext cx="2239459" cy="125506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2108" y="4959941"/>
            <a:ext cx="11495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스프링 </a:t>
            </a:r>
            <a:r>
              <a:rPr lang="ko-KR" altLang="en-US" dirty="0" err="1"/>
              <a:t>시큐리티를</a:t>
            </a:r>
            <a:r>
              <a:rPr lang="ko-KR" altLang="en-US" dirty="0"/>
              <a:t> 통한 로그인을 진행하며 유저가 입력한 값과 데이터베이스에서 조회된 값을 비교하게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8" name="그림 7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4481801E-B01E-DD87-D3BD-B4EE3D52A2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94" y="2474432"/>
            <a:ext cx="5540084" cy="15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3839BE9-8356-8527-0D38-E698543C97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93" y="1884125"/>
            <a:ext cx="3242598" cy="3089749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2AB29B3-8E25-CD7B-3293-EBF8419A1F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2" y="2648863"/>
            <a:ext cx="2751570" cy="2330565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79E21E2-88C0-BC65-7B12-5B30570CD9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09" y="3273821"/>
            <a:ext cx="4149475" cy="1541354"/>
          </a:xfrm>
          <a:prstGeom prst="rect">
            <a:avLst/>
          </a:prstGeom>
        </p:spPr>
      </p:pic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C9C6468-AD9D-4D10-B9EA-06986D19C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86" y="1519541"/>
            <a:ext cx="4400776" cy="125736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3065940" y="2324597"/>
            <a:ext cx="539123" cy="46459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1192986" y="5400066"/>
            <a:ext cx="978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스프링 </a:t>
            </a:r>
            <a:r>
              <a:rPr lang="ko-KR" altLang="en-US" dirty="0" err="1"/>
              <a:t>시큐리티의</a:t>
            </a:r>
            <a:r>
              <a:rPr lang="ko-KR" altLang="en-US" dirty="0"/>
              <a:t> </a:t>
            </a:r>
            <a:r>
              <a:rPr lang="en-US" altLang="ko-KR" dirty="0"/>
              <a:t>PASSWORD ENCODE </a:t>
            </a:r>
            <a:r>
              <a:rPr lang="ko-KR" altLang="en-US" dirty="0"/>
              <a:t>기능을 활용하여 비밀번호 암호화 작업을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9F4FA91-1D14-6A3D-6B1A-1C1222AC86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68" y="1478177"/>
            <a:ext cx="1262664" cy="11438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E30354-ED5F-4BDD-F482-4B96D58ED261}"/>
              </a:ext>
            </a:extLst>
          </p:cNvPr>
          <p:cNvSpPr txBox="1"/>
          <p:nvPr/>
        </p:nvSpPr>
        <p:spPr>
          <a:xfrm>
            <a:off x="1203859" y="5853266"/>
            <a:ext cx="950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r>
              <a:rPr lang="en-US" altLang="ko-KR" dirty="0" err="1"/>
              <a:t>FailureHandler</a:t>
            </a:r>
            <a:r>
              <a:rPr lang="ko-KR" altLang="en-US" dirty="0"/>
              <a:t>를 통해 </a:t>
            </a:r>
            <a:r>
              <a:rPr lang="en-US" altLang="ko-KR" dirty="0" err="1"/>
              <a:t>js</a:t>
            </a:r>
            <a:r>
              <a:rPr lang="ko-KR" altLang="en-US" dirty="0"/>
              <a:t>로 오류 메시지가 전달 되며 인증이 허가되지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BF4CEC-E38C-BE81-BC3F-770DA59937A7}"/>
              </a:ext>
            </a:extLst>
          </p:cNvPr>
          <p:cNvSpPr/>
          <p:nvPr/>
        </p:nvSpPr>
        <p:spPr>
          <a:xfrm>
            <a:off x="9047845" y="3496004"/>
            <a:ext cx="1386776" cy="95555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C724100-836F-FA04-1549-385126F4A467}"/>
              </a:ext>
            </a:extLst>
          </p:cNvPr>
          <p:cNvSpPr/>
          <p:nvPr/>
        </p:nvSpPr>
        <p:spPr>
          <a:xfrm>
            <a:off x="5640676" y="3273821"/>
            <a:ext cx="2434306" cy="95555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2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EF3A0A0-F15C-2244-6060-74B5996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0" y="2990729"/>
            <a:ext cx="3817900" cy="2522824"/>
          </a:xfrm>
          <a:prstGeom prst="rect">
            <a:avLst/>
          </a:prstGeom>
        </p:spPr>
      </p:pic>
      <p:pic>
        <p:nvPicPr>
          <p:cNvPr id="8" name="그림 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53357407-3BF7-B009-4462-FD7A5615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88" y="997248"/>
            <a:ext cx="2114659" cy="2025754"/>
          </a:xfrm>
          <a:prstGeom prst="rect">
            <a:avLst/>
          </a:prstGeom>
        </p:spPr>
      </p:pic>
      <p:pic>
        <p:nvPicPr>
          <p:cNvPr id="2" name="그림 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3A95944-44E5-1F53-E8A3-8F94DD2A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19" y="1481442"/>
            <a:ext cx="4400776" cy="125736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2841284" y="2222350"/>
            <a:ext cx="539123" cy="46459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8470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SELECT </a:t>
            </a:r>
            <a:r>
              <a:rPr lang="ko-KR" altLang="en-US" dirty="0"/>
              <a:t>한 값을 </a:t>
            </a:r>
            <a:r>
              <a:rPr lang="en-US" altLang="ko-KR" dirty="0" err="1"/>
              <a:t>UserDetailsServiceImpl</a:t>
            </a:r>
            <a:r>
              <a:rPr lang="en-US" altLang="ko-KR" dirty="0"/>
              <a:t> </a:t>
            </a:r>
            <a:r>
              <a:rPr lang="ko-KR" altLang="en-US" dirty="0"/>
              <a:t>클래스에서 호출하여 </a:t>
            </a:r>
            <a:r>
              <a:rPr lang="en-US" altLang="ko-KR" dirty="0"/>
              <a:t>VO </a:t>
            </a:r>
            <a:r>
              <a:rPr lang="ko-KR" altLang="en-US" dirty="0"/>
              <a:t>객체로 받아 </a:t>
            </a:r>
            <a:endParaRPr lang="en-US" altLang="ko-KR" dirty="0"/>
          </a:p>
          <a:p>
            <a:r>
              <a:rPr lang="en-US" altLang="ko-KR" dirty="0"/>
              <a:t>User</a:t>
            </a:r>
            <a:r>
              <a:rPr lang="ko-KR" altLang="en-US" dirty="0"/>
              <a:t> 객체의 메소드를 호출하여</a:t>
            </a:r>
            <a:r>
              <a:rPr lang="en-US" altLang="ko-KR" dirty="0"/>
              <a:t> </a:t>
            </a:r>
            <a:r>
              <a:rPr lang="ko-KR" altLang="en-US" dirty="0"/>
              <a:t>일치 여부를 확인합니다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일치 여부에 따라 </a:t>
            </a:r>
            <a:r>
              <a:rPr lang="en-US" altLang="ko-KR" dirty="0"/>
              <a:t>Handler</a:t>
            </a:r>
            <a:r>
              <a:rPr lang="ko-KR" altLang="en-US" dirty="0"/>
              <a:t>로 결과를 </a:t>
            </a:r>
            <a:r>
              <a:rPr lang="ko-KR" altLang="en-US" dirty="0" err="1"/>
              <a:t>리턴하게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21" name="그림 2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440031B-C439-DFF4-3091-DAB972BD76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88" y="3218886"/>
            <a:ext cx="4721472" cy="22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19A2C96-4D84-B2CC-39B0-14B5123BB0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29" y="1481442"/>
            <a:ext cx="4976395" cy="29563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5324054" y="1302551"/>
            <a:ext cx="539123" cy="46459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7449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버튼 클릭 시 </a:t>
            </a:r>
            <a:r>
              <a:rPr lang="ko-KR" altLang="en-US" dirty="0" err="1"/>
              <a:t>모달창이</a:t>
            </a:r>
            <a:r>
              <a:rPr lang="ko-KR" altLang="en-US" dirty="0"/>
              <a:t> 열리게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ID</a:t>
            </a:r>
            <a:r>
              <a:rPr lang="ko-KR" altLang="en-US" dirty="0"/>
              <a:t>중복검사를 하지 않으면 회원가입 버튼이 비활성화 상태로 유지됩니다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BCA357D-0A40-8A7B-4449-81C41DA90E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22" y="1196116"/>
            <a:ext cx="4628569" cy="42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9A85BD1-EA71-3480-0C82-D5F0CF97BB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39" y="1653997"/>
            <a:ext cx="2558046" cy="1680693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6CF5764-A5DE-8963-6C71-613EBF51CE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527170"/>
            <a:ext cx="4409955" cy="408583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4222015" y="1794711"/>
            <a:ext cx="778248" cy="69963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5434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입력한 값을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COUNT</a:t>
            </a:r>
            <a:r>
              <a:rPr lang="ko-KR" altLang="en-US" dirty="0"/>
              <a:t>하여 중복 확인을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성공시</a:t>
            </a:r>
            <a:r>
              <a:rPr lang="ko-KR" altLang="en-US" dirty="0"/>
              <a:t> 회원가입 버튼이 활성화 됩니다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2BD514CA-FE73-8581-BAFC-DC9B21FA6E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99" y="3570089"/>
            <a:ext cx="2518093" cy="1680695"/>
          </a:xfrm>
          <a:prstGeom prst="rect">
            <a:avLst/>
          </a:prstGeom>
        </p:spPr>
      </p:pic>
      <p:pic>
        <p:nvPicPr>
          <p:cNvPr id="23" name="그림 2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309937B-6B6E-C8F4-7DF0-8727FA5C7C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16" y="1654665"/>
            <a:ext cx="2558046" cy="1680025"/>
          </a:xfrm>
          <a:prstGeom prst="rect">
            <a:avLst/>
          </a:prstGeom>
        </p:spPr>
      </p:pic>
      <p:pic>
        <p:nvPicPr>
          <p:cNvPr id="27" name="그림 2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66809A6-4072-46F7-1053-1D75058F6E0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43" y="3617614"/>
            <a:ext cx="2101993" cy="16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754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정규식과 조건문을 사용하여 </a:t>
            </a:r>
            <a:r>
              <a:rPr lang="en-US" altLang="ko-KR" dirty="0"/>
              <a:t>validation </a:t>
            </a:r>
            <a:r>
              <a:rPr lang="ko-KR" altLang="en-US" dirty="0"/>
              <a:t>처리를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연락처의 경우 </a:t>
            </a:r>
            <a:r>
              <a:rPr lang="ko-KR" altLang="en-US" dirty="0" err="1"/>
              <a:t>오토하이픈</a:t>
            </a:r>
            <a:r>
              <a:rPr lang="ko-KR" altLang="en-US" dirty="0"/>
              <a:t> 기능과 태그의 </a:t>
            </a:r>
            <a:r>
              <a:rPr lang="en-US" altLang="ko-KR" dirty="0" err="1"/>
              <a:t>maxlength</a:t>
            </a:r>
            <a:r>
              <a:rPr lang="ko-KR" altLang="en-US" dirty="0"/>
              <a:t>값을 지정하였습니다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9BC5F64-1144-A051-4336-5F8AF36F6F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3" y="1584229"/>
            <a:ext cx="4100944" cy="3271327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830B5D-AED4-534B-778D-9EDBF62CFC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06" y="1899686"/>
            <a:ext cx="2729112" cy="10392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FDCA92-3D14-8D1C-527F-20A32513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06" y="1559918"/>
            <a:ext cx="4140530" cy="2920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CF68967-2E5B-244D-2C08-85BCF46309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06" y="3085041"/>
            <a:ext cx="6629508" cy="464692"/>
          </a:xfrm>
          <a:prstGeom prst="rect">
            <a:avLst/>
          </a:prstGeom>
        </p:spPr>
      </p:pic>
      <p:pic>
        <p:nvPicPr>
          <p:cNvPr id="28" name="그림 2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1AB2188-CD86-5E2B-E45A-9D55FA654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06" y="3597471"/>
            <a:ext cx="5543835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796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커멘드객체로</a:t>
            </a:r>
            <a:r>
              <a:rPr lang="ko-KR" altLang="en-US" dirty="0"/>
              <a:t> 받아온 비밀번호를 </a:t>
            </a:r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encode</a:t>
            </a:r>
            <a:r>
              <a:rPr lang="ko-KR" altLang="en-US" dirty="0"/>
              <a:t> 기능으로 암호화 처리하여 </a:t>
            </a:r>
            <a:endParaRPr lang="en-US" altLang="ko-KR" dirty="0"/>
          </a:p>
          <a:p>
            <a:r>
              <a:rPr lang="ko-KR" altLang="en-US" dirty="0"/>
              <a:t>데이터 베이스에 등록하게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F635CEC-DC25-8998-AAD8-AE64016A9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7" y="1541648"/>
            <a:ext cx="5058574" cy="149670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BBA0F5C-D03D-6656-00E6-3D448907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74" y="2623814"/>
            <a:ext cx="6248721" cy="269253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D9F5A6B-97C7-C35A-68C3-422E79BC3978}"/>
              </a:ext>
            </a:extLst>
          </p:cNvPr>
          <p:cNvSpPr/>
          <p:nvPr/>
        </p:nvSpPr>
        <p:spPr>
          <a:xfrm>
            <a:off x="6571675" y="3931010"/>
            <a:ext cx="4337463" cy="69963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C436D1-1D57-22FE-64E8-862DFFDD50B4}"/>
              </a:ext>
            </a:extLst>
          </p:cNvPr>
          <p:cNvSpPr/>
          <p:nvPr/>
        </p:nvSpPr>
        <p:spPr>
          <a:xfrm>
            <a:off x="976418" y="1899686"/>
            <a:ext cx="4915533" cy="72412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3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C1CE2097-35CD-9A1C-B28A-1ACC9B1052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5" y="2944008"/>
            <a:ext cx="10648877" cy="2925569"/>
          </a:xfrm>
          <a:prstGeom prst="rect">
            <a:avLst/>
          </a:prstGeom>
        </p:spPr>
      </p:pic>
      <p:pic>
        <p:nvPicPr>
          <p:cNvPr id="6" name="그림 5" descr="스크린샷, 텍스트, 라인, 번호이(가) 표시된 사진&#10;&#10;자동 생성된 설명">
            <a:extLst>
              <a:ext uri="{FF2B5EF4-FFF2-40B4-BE49-F238E27FC236}">
                <a16:creationId xmlns:a16="http://schemas.microsoft.com/office/drawing/2014/main" id="{082BDAB1-07D5-D89D-14CA-6F6AC3A0C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3" y="1170600"/>
            <a:ext cx="10890394" cy="177340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일정 및 경기 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78659" y="5823145"/>
            <a:ext cx="8845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화면의 매칭 일정 테이블의 상세정보 버튼 </a:t>
            </a:r>
            <a:r>
              <a:rPr lang="ko-KR" altLang="en-US" dirty="0" err="1"/>
              <a:t>클릭시</a:t>
            </a:r>
            <a:r>
              <a:rPr lang="ko-KR" altLang="en-US" dirty="0"/>
              <a:t> 경기의 상세 정보를 </a:t>
            </a:r>
            <a:r>
              <a:rPr lang="ko-KR" altLang="en-US" dirty="0" err="1"/>
              <a:t>모달창으로</a:t>
            </a:r>
            <a:endParaRPr lang="en-US" altLang="ko-KR" dirty="0"/>
          </a:p>
          <a:p>
            <a:r>
              <a:rPr lang="ko-KR" altLang="en-US" dirty="0"/>
              <a:t>띄워지며 상세 내용을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하단부에서는 단식</a:t>
            </a:r>
            <a:r>
              <a:rPr lang="en-US" altLang="ko-KR" dirty="0"/>
              <a:t>,</a:t>
            </a:r>
            <a:r>
              <a:rPr lang="ko-KR" altLang="en-US" dirty="0"/>
              <a:t>복식의 경기 결과를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4A1D975-35D8-6B5E-92A2-EB4B4F801EDD}"/>
              </a:ext>
            </a:extLst>
          </p:cNvPr>
          <p:cNvSpPr/>
          <p:nvPr/>
        </p:nvSpPr>
        <p:spPr>
          <a:xfrm flipV="1">
            <a:off x="10072521" y="1620850"/>
            <a:ext cx="961239" cy="30437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6667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상세정보 버튼을 누르면 경기의 상세정보를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로그인을 하지 않으면 상세정보를 확인 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인증을 통한 로그인 회원의 정보를 검증합니다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53DC4F27-BEA8-B06C-C65B-B968A36F96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527248"/>
            <a:ext cx="5560480" cy="278266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344433E-C9B5-6CA6-3F6E-03433FF9C477}"/>
              </a:ext>
            </a:extLst>
          </p:cNvPr>
          <p:cNvSpPr/>
          <p:nvPr/>
        </p:nvSpPr>
        <p:spPr>
          <a:xfrm flipV="1">
            <a:off x="5223661" y="2256576"/>
            <a:ext cx="961239" cy="30437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E13253-04E8-0D17-0AE8-2C8FAFB2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21" y="1527248"/>
            <a:ext cx="5483483" cy="27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88229" y="2147777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1,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8792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경기의 상세정보는 </a:t>
            </a:r>
            <a:r>
              <a:rPr lang="ko-KR" altLang="en-US" dirty="0" err="1"/>
              <a:t>모달창으로</a:t>
            </a:r>
            <a:r>
              <a:rPr lang="ko-KR" altLang="en-US" dirty="0"/>
              <a:t> 띄워집니다</a:t>
            </a:r>
            <a:endParaRPr lang="en-US" altLang="ko-KR" dirty="0"/>
          </a:p>
          <a:p>
            <a:r>
              <a:rPr lang="ko-KR" altLang="en-US" dirty="0"/>
              <a:t>경기의 주최자</a:t>
            </a:r>
            <a:r>
              <a:rPr lang="en-US" altLang="ko-KR" dirty="0"/>
              <a:t>, </a:t>
            </a:r>
            <a:r>
              <a:rPr lang="ko-KR" altLang="en-US" dirty="0"/>
              <a:t>경기방식</a:t>
            </a:r>
            <a:r>
              <a:rPr lang="en-US" altLang="ko-KR" dirty="0"/>
              <a:t>, </a:t>
            </a:r>
            <a:r>
              <a:rPr lang="ko-KR" altLang="en-US" dirty="0"/>
              <a:t>시작</a:t>
            </a:r>
            <a:r>
              <a:rPr lang="en-US" altLang="ko-KR" dirty="0"/>
              <a:t>,</a:t>
            </a:r>
            <a:r>
              <a:rPr lang="ko-KR" altLang="en-US" dirty="0"/>
              <a:t>종료시간 경기장과 코트</a:t>
            </a:r>
            <a:r>
              <a:rPr lang="en-US" altLang="ko-KR" dirty="0"/>
              <a:t>, </a:t>
            </a:r>
            <a:r>
              <a:rPr lang="ko-KR" altLang="en-US" dirty="0" err="1"/>
              <a:t>소개글을</a:t>
            </a:r>
            <a:r>
              <a:rPr lang="ko-KR" altLang="en-US" dirty="0"/>
              <a:t> 확인 할 수 있습니다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4553B86A-A318-6F8F-C592-26EEE3C0EF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5" y="1481810"/>
            <a:ext cx="3184330" cy="3631253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5B757AB-F89C-6008-B14F-BFC403F130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0" y="1481810"/>
            <a:ext cx="6224779" cy="35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670249" y="6022293"/>
            <a:ext cx="6193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로 상세 정보의 조회된 내용을 </a:t>
            </a:r>
            <a:r>
              <a:rPr lang="en-US" altLang="ko-KR" dirty="0"/>
              <a:t>Map </a:t>
            </a:r>
            <a:r>
              <a:rPr lang="ko-KR" altLang="en-US" dirty="0"/>
              <a:t>데이터로 </a:t>
            </a:r>
            <a:r>
              <a:rPr lang="en-US" altLang="ko-KR" dirty="0" err="1"/>
              <a:t>js</a:t>
            </a:r>
            <a:r>
              <a:rPr lang="ko-KR" altLang="en-US" dirty="0"/>
              <a:t>로 보내며</a:t>
            </a:r>
            <a:endParaRPr lang="en-US" altLang="ko-KR" dirty="0"/>
          </a:p>
          <a:p>
            <a:r>
              <a:rPr lang="ko-KR" altLang="en-US" dirty="0"/>
              <a:t>화면으로 그려줍니다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DA7098-697B-3459-0D82-31671859AC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494006"/>
            <a:ext cx="3808705" cy="132194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69039DF-39A2-C2D9-F75C-8B11C462A3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7" y="2859258"/>
            <a:ext cx="3498090" cy="316303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0ACB1CC-0BB2-365C-8B3D-A2027E820556}"/>
              </a:ext>
            </a:extLst>
          </p:cNvPr>
          <p:cNvSpPr/>
          <p:nvPr/>
        </p:nvSpPr>
        <p:spPr>
          <a:xfrm flipV="1">
            <a:off x="1240176" y="5715155"/>
            <a:ext cx="515650" cy="28217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DBC809-FB82-807B-ADA0-59C1EDE8FB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34" y="1458381"/>
            <a:ext cx="2819152" cy="1849121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5DD1452-5D72-B9BE-8F6A-D121183F99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34" y="3414192"/>
            <a:ext cx="5053314" cy="258314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1C91DA2-6D47-59C2-701E-6F46C41D4E9B}"/>
              </a:ext>
            </a:extLst>
          </p:cNvPr>
          <p:cNvSpPr/>
          <p:nvPr/>
        </p:nvSpPr>
        <p:spPr>
          <a:xfrm flipV="1">
            <a:off x="5580350" y="2013887"/>
            <a:ext cx="515650" cy="28217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5738133-BD2A-22F4-9CD9-30AE9281AF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5" y="1512177"/>
            <a:ext cx="3480989" cy="39154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670249" y="6022293"/>
            <a:ext cx="845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경기가 마감된 경우는 참가가 불가능하며 중복 참가는 불가능하게 설정하였습니다</a:t>
            </a:r>
            <a:r>
              <a:rPr lang="en-US" altLang="ko-KR" dirty="0"/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0ACB1CC-0BB2-365C-8B3D-A2027E820556}"/>
              </a:ext>
            </a:extLst>
          </p:cNvPr>
          <p:cNvSpPr/>
          <p:nvPr/>
        </p:nvSpPr>
        <p:spPr>
          <a:xfrm flipV="1">
            <a:off x="1380237" y="5063646"/>
            <a:ext cx="515650" cy="28217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E53A434-6F87-EB66-EAAE-B05633658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918" y="1528109"/>
            <a:ext cx="4014815" cy="1900892"/>
          </a:xfrm>
          <a:prstGeom prst="rect">
            <a:avLst/>
          </a:prstGeom>
        </p:spPr>
      </p:pic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E826B60-A330-980F-C5B1-0CBC4834E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51" y="1512178"/>
            <a:ext cx="3153783" cy="3915416"/>
          </a:xfrm>
          <a:prstGeom prst="rect">
            <a:avLst/>
          </a:prstGeom>
        </p:spPr>
      </p:pic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6AA86039-0184-574E-4258-DF1C1B0B5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8" y="3610098"/>
            <a:ext cx="386769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0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3834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경기참가의 경우 경기 참가 조건을 검증하고 참가하게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DB</a:t>
            </a:r>
            <a:r>
              <a:rPr lang="ko-KR" altLang="en-US" dirty="0"/>
              <a:t>에 해당 경기의 참가한 인원이 있는지 검증을 합니다</a:t>
            </a:r>
            <a:endParaRPr lang="en-US" altLang="ko-KR" dirty="0"/>
          </a:p>
          <a:p>
            <a:r>
              <a:rPr lang="ko-KR" altLang="en-US" dirty="0"/>
              <a:t>신청한 회원의 </a:t>
            </a:r>
            <a:r>
              <a:rPr lang="ko-KR" altLang="en-US" dirty="0" err="1"/>
              <a:t>티어와</a:t>
            </a:r>
            <a:r>
              <a:rPr lang="ko-KR" altLang="en-US" dirty="0"/>
              <a:t> 경기 주최자가 설정한 </a:t>
            </a:r>
            <a:r>
              <a:rPr lang="ko-KR" altLang="en-US" dirty="0" err="1"/>
              <a:t>티어를</a:t>
            </a:r>
            <a:r>
              <a:rPr lang="ko-KR" altLang="en-US" dirty="0"/>
              <a:t> 비교하여 </a:t>
            </a:r>
            <a:endParaRPr lang="en-US" altLang="ko-KR" dirty="0"/>
          </a:p>
          <a:p>
            <a:r>
              <a:rPr lang="ko-KR" altLang="en-US" dirty="0"/>
              <a:t>참가여부를 결정 할 수 있도록 설정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내용은 </a:t>
            </a:r>
            <a:r>
              <a:rPr lang="en-US" altLang="ko-KR" dirty="0"/>
              <a:t>Boolean </a:t>
            </a:r>
            <a:r>
              <a:rPr lang="ko-KR" altLang="en-US" dirty="0"/>
              <a:t>값으로 </a:t>
            </a:r>
            <a:r>
              <a:rPr lang="en-US" altLang="ko-KR" dirty="0" err="1"/>
              <a:t>js</a:t>
            </a:r>
            <a:r>
              <a:rPr lang="ko-KR" altLang="en-US" dirty="0"/>
              <a:t>로 보내줍니다</a:t>
            </a:r>
            <a:r>
              <a:rPr lang="en-US" altLang="ko-KR" dirty="0"/>
              <a:t>.</a:t>
            </a:r>
          </a:p>
        </p:txBody>
      </p:sp>
      <p:pic>
        <p:nvPicPr>
          <p:cNvPr id="18" name="그림 1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859B8CF-EDFC-3E69-67A5-2260BC5757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06238"/>
            <a:ext cx="2962689" cy="3315163"/>
          </a:xfrm>
          <a:prstGeom prst="rect">
            <a:avLst/>
          </a:prstGeom>
        </p:spPr>
      </p:pic>
      <p:pic>
        <p:nvPicPr>
          <p:cNvPr id="20" name="그림 1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8740C5B-4274-C1E9-A34F-C53081B69D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93" y="1487217"/>
            <a:ext cx="2996400" cy="1906339"/>
          </a:xfrm>
          <a:prstGeom prst="rect">
            <a:avLst/>
          </a:prstGeom>
        </p:spPr>
      </p:pic>
      <p:pic>
        <p:nvPicPr>
          <p:cNvPr id="22" name="그림 2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32F7006-D11D-AE50-0611-F78CB46B12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93" y="3473659"/>
            <a:ext cx="2768689" cy="1530922"/>
          </a:xfrm>
          <a:prstGeom prst="rect">
            <a:avLst/>
          </a:prstGeom>
        </p:spPr>
      </p:pic>
      <p:pic>
        <p:nvPicPr>
          <p:cNvPr id="24" name="그림 2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09360DA-A2D5-70C2-72E9-1D6182B951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4" y="1460640"/>
            <a:ext cx="3714742" cy="1932916"/>
          </a:xfrm>
          <a:prstGeom prst="rect">
            <a:avLst/>
          </a:prstGeom>
        </p:spPr>
      </p:pic>
      <p:pic>
        <p:nvPicPr>
          <p:cNvPr id="26" name="그림 2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E6A12CE-271C-A553-617A-DFAB8CACC5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4" y="3473659"/>
            <a:ext cx="3973366" cy="20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88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Boolean </a:t>
            </a:r>
            <a:r>
              <a:rPr lang="ko-KR" altLang="en-US" dirty="0"/>
              <a:t>값으로 보낸</a:t>
            </a:r>
            <a:r>
              <a:rPr lang="en-US" altLang="ko-KR" dirty="0"/>
              <a:t> </a:t>
            </a:r>
            <a:r>
              <a:rPr lang="ko-KR" altLang="en-US" dirty="0"/>
              <a:t>내용을 </a:t>
            </a:r>
            <a:r>
              <a:rPr lang="en-US" altLang="ko-KR" dirty="0" err="1"/>
              <a:t>js</a:t>
            </a:r>
            <a:r>
              <a:rPr lang="ko-KR" altLang="en-US" dirty="0"/>
              <a:t>에서 받아 조건에 일치하지 않을 경우</a:t>
            </a:r>
            <a:endParaRPr lang="en-US" altLang="ko-KR" dirty="0"/>
          </a:p>
          <a:p>
            <a:r>
              <a:rPr lang="ko-KR" altLang="en-US" dirty="0"/>
              <a:t>참가불가 </a:t>
            </a:r>
            <a:r>
              <a:rPr lang="en-US" altLang="ko-KR" dirty="0" err="1"/>
              <a:t>swal</a:t>
            </a:r>
            <a:r>
              <a:rPr lang="ko-KR" altLang="en-US" dirty="0"/>
              <a:t>을 띄우게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AE8A46A-BD0A-6C56-9396-017E1D315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53" y="1481443"/>
            <a:ext cx="4377696" cy="1766854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DBD792E-EF7D-82A6-D5F4-59A56C7C13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33" y="1481443"/>
            <a:ext cx="2970884" cy="3325688"/>
          </a:xfrm>
          <a:prstGeom prst="rect">
            <a:avLst/>
          </a:prstGeom>
        </p:spPr>
      </p:pic>
      <p:pic>
        <p:nvPicPr>
          <p:cNvPr id="11" name="그림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6A732FD-3F1A-BB47-00A5-68C3BF0FAF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53" y="3325104"/>
            <a:ext cx="3191585" cy="1766854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076BE1-F73D-75FF-5700-EAAB646165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70" y="3325104"/>
            <a:ext cx="3107226" cy="17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95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조건에 일치할 경우 경기에 참가하게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단식경기의 경우 </a:t>
            </a:r>
            <a:r>
              <a:rPr lang="en-US" altLang="ko-KR" dirty="0"/>
              <a:t>2</a:t>
            </a:r>
            <a:r>
              <a:rPr lang="ko-KR" altLang="en-US" dirty="0"/>
              <a:t>번 플레이어 등록 및 마감여부를 변경하게 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5A045AA-8F4B-47DC-E579-15CD27919D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30" y="1481442"/>
            <a:ext cx="3031109" cy="3398516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7C41C8F-9067-B693-B878-311FDDBEA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177" y="1481442"/>
            <a:ext cx="5227261" cy="1364188"/>
          </a:xfrm>
          <a:prstGeom prst="rect">
            <a:avLst/>
          </a:prstGeom>
        </p:spPr>
      </p:pic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0626689-C86A-9ED7-E79C-CA2697B03E3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177" y="2942056"/>
            <a:ext cx="3854740" cy="193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3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복식 경기의 경우 플레이어 등록 여부에 따라 조건 검사가 이루어지며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번 플레이어까지 등록된 경우 </a:t>
            </a:r>
            <a:r>
              <a:rPr lang="ko-KR" altLang="en-US" dirty="0" err="1"/>
              <a:t>트랜젝션</a:t>
            </a:r>
            <a:r>
              <a:rPr lang="ko-KR" altLang="en-US" dirty="0"/>
              <a:t> 처리를 통해 경기가 마감됩니다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476AA00-DD3C-EB85-A840-A9E81B0A2A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481442"/>
            <a:ext cx="3088071" cy="3419643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88C82C0-CE6C-79F4-8F96-A71AE8296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664" y="2198118"/>
            <a:ext cx="3177748" cy="1386414"/>
          </a:xfrm>
          <a:prstGeom prst="rect">
            <a:avLst/>
          </a:prstGeom>
        </p:spPr>
      </p:pic>
      <p:pic>
        <p:nvPicPr>
          <p:cNvPr id="17" name="그림 1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5DF2034-1193-E0CD-3E7E-5B9ED8E95F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78" y="1481442"/>
            <a:ext cx="4730171" cy="3476451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7DF960-CB75-BAA7-3D76-F11D75A02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31" y="3726125"/>
            <a:ext cx="4551881" cy="1231768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6216E6B-C5EF-C312-F690-30295E6265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664" y="1283898"/>
            <a:ext cx="1411512" cy="876274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B41876F-FBA6-E5E5-E8E8-BD1013AB45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97" y="1315951"/>
            <a:ext cx="1411512" cy="8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5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 취소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667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 취소의 경우 참가 플레이어를 쿼리로 </a:t>
            </a:r>
            <a:r>
              <a:rPr lang="en-US" altLang="ko-KR" dirty="0"/>
              <a:t>COUNT </a:t>
            </a:r>
            <a:r>
              <a:rPr lang="ko-KR" altLang="en-US" dirty="0"/>
              <a:t>한 후 해당 인원이</a:t>
            </a:r>
            <a:r>
              <a:rPr lang="en-US" altLang="ko-KR" dirty="0"/>
              <a:t> </a:t>
            </a:r>
            <a:r>
              <a:rPr lang="ko-KR" altLang="en-US" dirty="0"/>
              <a:t>매칭에 참여한지를 확인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COUNT</a:t>
            </a:r>
            <a:r>
              <a:rPr lang="ko-KR" altLang="en-US" dirty="0"/>
              <a:t>된 값이 없으면 </a:t>
            </a:r>
            <a:r>
              <a:rPr lang="en-US" altLang="ko-KR" dirty="0" err="1"/>
              <a:t>swal</a:t>
            </a:r>
            <a:r>
              <a:rPr lang="ko-KR" altLang="en-US" dirty="0"/>
              <a:t>창으로 오류를 안내합니다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DE497AA-C680-2572-8641-4F55D7E884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481442"/>
            <a:ext cx="2582388" cy="2896406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1D128E-5F82-A502-E295-37335A9CFC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32" y="1452411"/>
            <a:ext cx="3202184" cy="2668487"/>
          </a:xfrm>
          <a:prstGeom prst="rect">
            <a:avLst/>
          </a:prstGeom>
        </p:spPr>
      </p:pic>
      <p:pic>
        <p:nvPicPr>
          <p:cNvPr id="14" name="그림 13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35708813-65A5-21E9-70B3-FA74B02717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860" y="1452410"/>
            <a:ext cx="2948396" cy="3329449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F52665-36A6-AB8F-0D1F-3535735C2D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89" y="2875216"/>
            <a:ext cx="3689513" cy="19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 취소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55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참가 플레이어가 </a:t>
            </a:r>
            <a:r>
              <a:rPr lang="en-US" altLang="ko-KR" dirty="0"/>
              <a:t>COUNT </a:t>
            </a:r>
            <a:r>
              <a:rPr lang="ko-KR" altLang="en-US" dirty="0"/>
              <a:t>되면 해당 플레이어의 </a:t>
            </a:r>
            <a:r>
              <a:rPr lang="en-US" altLang="ko-KR" dirty="0" err="1"/>
              <a:t>playerCode</a:t>
            </a:r>
            <a:r>
              <a:rPr lang="ko-KR" altLang="en-US" dirty="0"/>
              <a:t>를 확인하여 </a:t>
            </a:r>
            <a:r>
              <a:rPr lang="en-US" altLang="ko-KR" dirty="0"/>
              <a:t>List</a:t>
            </a:r>
            <a:r>
              <a:rPr lang="ko-KR" altLang="en-US" dirty="0"/>
              <a:t>에 </a:t>
            </a:r>
            <a:r>
              <a:rPr lang="en-US" altLang="ko-KR" dirty="0" err="1"/>
              <a:t>indexOf</a:t>
            </a:r>
            <a:r>
              <a:rPr lang="ko-KR" altLang="en-US" dirty="0"/>
              <a:t> 함수를</a:t>
            </a:r>
            <a:endParaRPr lang="en-US" altLang="ko-KR" dirty="0"/>
          </a:p>
          <a:p>
            <a:r>
              <a:rPr lang="ko-KR" altLang="en-US" dirty="0"/>
              <a:t>사용하여 </a:t>
            </a:r>
            <a:r>
              <a:rPr lang="ko-KR" altLang="en-US" dirty="0" err="1"/>
              <a:t>몇번째</a:t>
            </a:r>
            <a:r>
              <a:rPr lang="ko-KR" altLang="en-US" dirty="0"/>
              <a:t> 플레이어인지 확인 후</a:t>
            </a:r>
            <a:r>
              <a:rPr lang="en-US" altLang="ko-KR" dirty="0"/>
              <a:t> </a:t>
            </a:r>
            <a:r>
              <a:rPr lang="ko-KR" altLang="en-US" dirty="0"/>
              <a:t> 해당 </a:t>
            </a:r>
            <a:r>
              <a:rPr lang="en-US" altLang="ko-KR" dirty="0" err="1"/>
              <a:t>playerCode</a:t>
            </a:r>
            <a:r>
              <a:rPr lang="ko-KR" altLang="en-US" dirty="0"/>
              <a:t>를 </a:t>
            </a:r>
            <a:r>
              <a:rPr lang="ko-KR" altLang="en-US" dirty="0" err="1"/>
              <a:t>빈값</a:t>
            </a:r>
            <a:r>
              <a:rPr lang="ko-KR" altLang="en-US" dirty="0"/>
              <a:t> 처리 및 마감 여부를</a:t>
            </a:r>
            <a:r>
              <a:rPr lang="en-US" altLang="ko-KR" dirty="0"/>
              <a:t> </a:t>
            </a:r>
            <a:r>
              <a:rPr lang="ko-KR" altLang="en-US" dirty="0"/>
              <a:t>바꿉니다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23A72E3-CE2C-13D0-A6ED-36D496C54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481442"/>
            <a:ext cx="2350593" cy="1750029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5D6439B-F068-515A-755C-5BFE97B8DB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398937"/>
            <a:ext cx="2357712" cy="158910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3B8CD7B-7D20-3144-7957-B1EDF5C73D6C}"/>
              </a:ext>
            </a:extLst>
          </p:cNvPr>
          <p:cNvSpPr/>
          <p:nvPr/>
        </p:nvSpPr>
        <p:spPr>
          <a:xfrm flipV="1">
            <a:off x="1858659" y="4588635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980205-6BB4-2AA0-48D6-6156D193F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22" y="1481442"/>
            <a:ext cx="4398642" cy="2938512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66C4C22-0EE5-08CD-94F7-29C609A887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29" y="1481442"/>
            <a:ext cx="3683603" cy="1378149"/>
          </a:xfrm>
          <a:prstGeom prst="rect">
            <a:avLst/>
          </a:prstGeom>
        </p:spPr>
      </p:pic>
      <p:pic>
        <p:nvPicPr>
          <p:cNvPr id="21" name="그림 20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95B386BC-73CF-BCB5-F596-F8745E70E12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29" y="3040315"/>
            <a:ext cx="2647315" cy="15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4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63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등록의 경우 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인증을 통한 로그인 회원의 인증 정보가</a:t>
            </a:r>
            <a:endParaRPr lang="en-US" altLang="ko-KR" dirty="0"/>
          </a:p>
          <a:p>
            <a:r>
              <a:rPr lang="ko-KR" altLang="en-US" dirty="0"/>
              <a:t>없으면 페이지 이동이 불가하도록 설정 하였습니다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41ABD9E-0727-834F-843C-15B5C2344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684603"/>
            <a:ext cx="5659774" cy="127631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17F7F2B-4982-DD6C-9032-D1A3610DD483}"/>
              </a:ext>
            </a:extLst>
          </p:cNvPr>
          <p:cNvSpPr/>
          <p:nvPr/>
        </p:nvSpPr>
        <p:spPr>
          <a:xfrm flipV="1">
            <a:off x="1315439" y="2534821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2D9B2FF-37EA-D0E0-E267-168177074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158299"/>
            <a:ext cx="2743202" cy="1567544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58A576-BCE0-5689-A690-467A7921E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14" y="1605105"/>
            <a:ext cx="3910944" cy="3106141"/>
          </a:xfrm>
          <a:prstGeom prst="rect">
            <a:avLst/>
          </a:prstGeom>
        </p:spPr>
      </p:pic>
      <p:pic>
        <p:nvPicPr>
          <p:cNvPr id="23" name="그림 22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CBD120A5-A59F-5D78-4A5C-C5E15F178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94" y="3109832"/>
            <a:ext cx="2769347" cy="161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3170167" y="2479541"/>
            <a:ext cx="562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테니스는 혼자 할 수 없습니다 최소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명에서 할 수 있죠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39092-1222-69D7-C41E-9E5D6BE97900}"/>
              </a:ext>
            </a:extLst>
          </p:cNvPr>
          <p:cNvSpPr txBox="1"/>
          <p:nvPr/>
        </p:nvSpPr>
        <p:spPr>
          <a:xfrm>
            <a:off x="3502897" y="2949803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실력이 비슷한 사람을 찾기 어렵지 않으셨나요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4DA1F-782F-1CCE-8DCC-C3164182D1A3}"/>
              </a:ext>
            </a:extLst>
          </p:cNvPr>
          <p:cNvSpPr txBox="1"/>
          <p:nvPr/>
        </p:nvSpPr>
        <p:spPr>
          <a:xfrm>
            <a:off x="2331806" y="3353583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그런 고민이 생기신 분들을 위해서 이 프로젝트를 진행하게 되었습니다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674FA05-57AA-09A9-25F2-BC0C05D22B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98354"/>
            <a:ext cx="4601329" cy="305695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92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등록페이지에서 매칭 일자는 익일부터 등록 할 수 있도록 구현 했습니다</a:t>
            </a:r>
            <a:r>
              <a:rPr lang="en-US" altLang="ko-KR" dirty="0"/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7F7F2B-4982-DD6C-9032-D1A3610DD483}"/>
              </a:ext>
            </a:extLst>
          </p:cNvPr>
          <p:cNvSpPr/>
          <p:nvPr/>
        </p:nvSpPr>
        <p:spPr>
          <a:xfrm flipV="1">
            <a:off x="1609888" y="1816008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80237D9-3930-039C-035F-39ADAD3FAA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08" y="2552518"/>
            <a:ext cx="2816852" cy="2102790"/>
          </a:xfrm>
          <a:prstGeom prst="rect">
            <a:avLst/>
          </a:prstGeom>
        </p:spPr>
      </p:pic>
      <p:pic>
        <p:nvPicPr>
          <p:cNvPr id="30" name="그림 2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A20B419-D52E-7B3A-7781-B16DA2CD80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9530" y="1594434"/>
            <a:ext cx="4129393" cy="17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5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85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시간의 경우 시작 시간을 입력하면 분은 </a:t>
            </a:r>
            <a:r>
              <a:rPr lang="en-US" altLang="ko-KR" dirty="0"/>
              <a:t>0</a:t>
            </a:r>
            <a:r>
              <a:rPr lang="ko-KR" altLang="en-US" dirty="0"/>
              <a:t>으로 고정되게 설정하였고</a:t>
            </a:r>
            <a:endParaRPr lang="en-US" altLang="ko-KR" dirty="0"/>
          </a:p>
          <a:p>
            <a:r>
              <a:rPr lang="ko-KR" altLang="en-US" dirty="0"/>
              <a:t>자동으로 </a:t>
            </a:r>
            <a:r>
              <a:rPr lang="en-US" altLang="ko-KR" dirty="0"/>
              <a:t>1</a:t>
            </a:r>
            <a:r>
              <a:rPr lang="ko-KR" altLang="en-US" dirty="0"/>
              <a:t>시간 뒤의 시간이 종료시간으로 입력되도록 </a:t>
            </a:r>
            <a:r>
              <a:rPr lang="en-US" altLang="ko-KR" dirty="0" err="1"/>
              <a:t>js</a:t>
            </a:r>
            <a:r>
              <a:rPr lang="ko-KR" altLang="en-US" dirty="0"/>
              <a:t>로 구현했습니다</a:t>
            </a:r>
            <a:r>
              <a:rPr lang="en-US" altLang="ko-KR" dirty="0"/>
              <a:t>.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383F65-E510-14F9-B5D0-C45E06BCC1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35" y="1837508"/>
            <a:ext cx="7152155" cy="768137"/>
          </a:xfrm>
          <a:prstGeom prst="rect">
            <a:avLst/>
          </a:prstGeom>
        </p:spPr>
      </p:pic>
      <p:pic>
        <p:nvPicPr>
          <p:cNvPr id="14" name="그림 1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508BC08-23B0-320A-2C99-46971BD65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05" y="1562405"/>
            <a:ext cx="3562218" cy="36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721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경기장을 선택하면 </a:t>
            </a:r>
            <a:r>
              <a:rPr lang="en-US" altLang="ko-KR" dirty="0"/>
              <a:t>Ajax</a:t>
            </a:r>
            <a:r>
              <a:rPr lang="ko-KR" altLang="en-US" dirty="0"/>
              <a:t>로 해당 경기장의 코트 리스트를 조회하여</a:t>
            </a:r>
            <a:endParaRPr lang="en-US" altLang="ko-KR" dirty="0"/>
          </a:p>
          <a:p>
            <a:r>
              <a:rPr lang="en-US" altLang="ko-KR" dirty="0"/>
              <a:t>SELECTBOX</a:t>
            </a:r>
            <a:r>
              <a:rPr lang="ko-KR" altLang="en-US" dirty="0"/>
              <a:t>의 </a:t>
            </a:r>
            <a:r>
              <a:rPr lang="en-US" altLang="ko-KR" dirty="0"/>
              <a:t>OPTION</a:t>
            </a:r>
            <a:r>
              <a:rPr lang="ko-KR" altLang="en-US" dirty="0"/>
              <a:t>으로 데이터를 입력해줍니다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81E60C7F-3B55-DCCD-0239-737E98DCA0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4" y="1620851"/>
            <a:ext cx="3681633" cy="2689892"/>
          </a:xfrm>
          <a:prstGeom prst="rect">
            <a:avLst/>
          </a:prstGeom>
        </p:spPr>
      </p:pic>
      <p:pic>
        <p:nvPicPr>
          <p:cNvPr id="8" name="그림 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98392579-9D70-500C-5F4C-7DC3A9BA78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79" y="1693729"/>
            <a:ext cx="3490884" cy="2596681"/>
          </a:xfrm>
          <a:prstGeom prst="rect">
            <a:avLst/>
          </a:prstGeom>
        </p:spPr>
      </p:pic>
      <p:pic>
        <p:nvPicPr>
          <p:cNvPr id="11" name="그림 10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BEACBE61-BAC9-BB24-F6D4-F13F99410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02" y="1693729"/>
            <a:ext cx="2733431" cy="35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7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7425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자신의 </a:t>
            </a:r>
            <a:r>
              <a:rPr lang="ko-KR" altLang="en-US" dirty="0" err="1"/>
              <a:t>티어보다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단계 이상 높은 </a:t>
            </a:r>
            <a:r>
              <a:rPr lang="ko-KR" altLang="en-US" dirty="0" err="1"/>
              <a:t>티어를</a:t>
            </a:r>
            <a:r>
              <a:rPr lang="ko-KR" altLang="en-US" dirty="0"/>
              <a:t> </a:t>
            </a:r>
            <a:r>
              <a:rPr lang="ko-KR" altLang="en-US" dirty="0" err="1"/>
              <a:t>선택시</a:t>
            </a:r>
            <a:r>
              <a:rPr lang="ko-KR" altLang="en-US" dirty="0"/>
              <a:t> 경고가 </a:t>
            </a:r>
            <a:r>
              <a:rPr lang="en-US" altLang="ko-KR" dirty="0" err="1"/>
              <a:t>swal</a:t>
            </a:r>
            <a:r>
              <a:rPr lang="en-US" altLang="ko-KR" dirty="0"/>
              <a:t> </a:t>
            </a:r>
            <a:r>
              <a:rPr lang="ko-KR" altLang="en-US" dirty="0"/>
              <a:t>창으로 띄워집니다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확인과 취소에 따라 두가지 멘트로 안내를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취소시</a:t>
            </a:r>
            <a:r>
              <a:rPr lang="ko-KR" altLang="en-US" dirty="0"/>
              <a:t> 원래 회원의 </a:t>
            </a:r>
            <a:r>
              <a:rPr lang="ko-KR" altLang="en-US" dirty="0" err="1"/>
              <a:t>티어로</a:t>
            </a:r>
            <a:r>
              <a:rPr lang="ko-KR" altLang="en-US" dirty="0"/>
              <a:t> 선택이 됩니다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F36F00B-890D-B79C-5335-9AE4112CAD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617231"/>
            <a:ext cx="4833669" cy="3563375"/>
          </a:xfrm>
          <a:prstGeom prst="rect">
            <a:avLst/>
          </a:prstGeom>
        </p:spPr>
      </p:pic>
      <p:pic>
        <p:nvPicPr>
          <p:cNvPr id="17" name="그림 1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B0C04A7-8588-80A6-3720-F3893C8E8D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44" y="1921764"/>
            <a:ext cx="2724090" cy="1963008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B6D5099-1C23-4147-38E6-BE34CDAAB6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21" y="4210865"/>
            <a:ext cx="5282191" cy="854897"/>
          </a:xfrm>
          <a:prstGeom prst="rect">
            <a:avLst/>
          </a:prstGeom>
        </p:spPr>
      </p:pic>
      <p:pic>
        <p:nvPicPr>
          <p:cNvPr id="21" name="그림 20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EAE6DBCE-3448-253F-93BE-C5BE894EAB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02" y="2062694"/>
            <a:ext cx="1718691" cy="1230706"/>
          </a:xfrm>
          <a:prstGeom prst="rect">
            <a:avLst/>
          </a:prstGeom>
        </p:spPr>
      </p:pic>
      <p:pic>
        <p:nvPicPr>
          <p:cNvPr id="23" name="그림 22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3F267846-B192-9302-A994-AA3A089DE04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669" y="2062694"/>
            <a:ext cx="1844546" cy="12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538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생성 페이지에 이동시 자신의 </a:t>
            </a:r>
            <a:r>
              <a:rPr lang="ko-KR" altLang="en-US" dirty="0" err="1"/>
              <a:t>티어를</a:t>
            </a:r>
            <a:r>
              <a:rPr lang="ko-KR" altLang="en-US" dirty="0"/>
              <a:t> 조회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자신의 </a:t>
            </a:r>
            <a:r>
              <a:rPr lang="ko-KR" altLang="en-US" dirty="0" err="1"/>
              <a:t>티어보다</a:t>
            </a:r>
            <a:r>
              <a:rPr lang="ko-KR" altLang="en-US" dirty="0"/>
              <a:t> 낮은 </a:t>
            </a:r>
            <a:r>
              <a:rPr lang="ko-KR" altLang="en-US" dirty="0" err="1"/>
              <a:t>티어를</a:t>
            </a:r>
            <a:r>
              <a:rPr lang="ko-KR" altLang="en-US" dirty="0"/>
              <a:t> </a:t>
            </a:r>
            <a:r>
              <a:rPr lang="ko-KR" altLang="en-US" dirty="0" err="1"/>
              <a:t>선택시</a:t>
            </a:r>
            <a:r>
              <a:rPr lang="ko-KR" altLang="en-US" dirty="0"/>
              <a:t> 경고가 </a:t>
            </a:r>
            <a:r>
              <a:rPr lang="en-US" altLang="ko-KR" dirty="0" err="1"/>
              <a:t>swal</a:t>
            </a:r>
            <a:r>
              <a:rPr lang="en-US" altLang="ko-KR" dirty="0"/>
              <a:t> </a:t>
            </a:r>
            <a:r>
              <a:rPr lang="ko-KR" altLang="en-US" dirty="0"/>
              <a:t>창으로 띄워집니다</a:t>
            </a:r>
            <a:endParaRPr lang="en-US" altLang="ko-KR" dirty="0"/>
          </a:p>
          <a:p>
            <a:r>
              <a:rPr lang="ko-KR" altLang="en-US" dirty="0"/>
              <a:t>자신의 </a:t>
            </a:r>
            <a:r>
              <a:rPr lang="ko-KR" altLang="en-US" dirty="0" err="1"/>
              <a:t>티어와</a:t>
            </a:r>
            <a:r>
              <a:rPr lang="ko-KR" altLang="en-US" dirty="0"/>
              <a:t> 같거나 높은 </a:t>
            </a:r>
            <a:r>
              <a:rPr lang="ko-KR" altLang="en-US" dirty="0" err="1"/>
              <a:t>티어가</a:t>
            </a:r>
            <a:r>
              <a:rPr lang="ko-KR" altLang="en-US" dirty="0"/>
              <a:t> 선택이 가능합니다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4AEDC31-E6C8-8FD5-C1EA-27E31127EA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3" y="1543595"/>
            <a:ext cx="4502656" cy="3385456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20C66F0-18BC-EA83-33FD-B649258F0E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49" y="1543596"/>
            <a:ext cx="2500134" cy="1581344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EF66ED4-AC03-14B0-7A8E-16835224C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49" y="3155998"/>
            <a:ext cx="4812572" cy="17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3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884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값을 검증 후 등록하기 버튼을 누르면 해당 시간과 코트에</a:t>
            </a:r>
            <a:endParaRPr lang="en-US" altLang="ko-KR" dirty="0"/>
          </a:p>
          <a:p>
            <a:r>
              <a:rPr lang="ko-KR" altLang="en-US" dirty="0"/>
              <a:t>등록된 내용이 있는지 </a:t>
            </a:r>
            <a:r>
              <a:rPr lang="en-US" altLang="ko-KR" dirty="0"/>
              <a:t>Ajax</a:t>
            </a:r>
            <a:r>
              <a:rPr lang="ko-KR" altLang="en-US" dirty="0"/>
              <a:t>를 통해 검증 후 매칭 생성이 완료됩니다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E8FBDD1-2F92-6462-232D-B5D131E414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481442"/>
            <a:ext cx="4415882" cy="3428999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E94A0C-F39E-2D28-F981-6CF771A4BB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0" y="1352343"/>
            <a:ext cx="2127872" cy="1649893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7E15700-A2D6-D9E2-93EB-8CA4F4F71D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16" y="2315632"/>
            <a:ext cx="4063263" cy="2664676"/>
          </a:xfrm>
          <a:prstGeom prst="rect">
            <a:avLst/>
          </a:prstGeom>
        </p:spPr>
      </p:pic>
      <p:pic>
        <p:nvPicPr>
          <p:cNvPr id="12" name="그림 11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AE336043-65B0-FE0A-868B-8F0DBC9914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09" y="1302551"/>
            <a:ext cx="2474308" cy="15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00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매칭이 중복되면 </a:t>
            </a:r>
            <a:r>
              <a:rPr lang="ko-KR" altLang="en-US" dirty="0" err="1"/>
              <a:t>등록전</a:t>
            </a:r>
            <a:r>
              <a:rPr lang="ko-KR" altLang="en-US" dirty="0"/>
              <a:t> </a:t>
            </a:r>
            <a:r>
              <a:rPr lang="en-US" altLang="ko-KR" dirty="0" err="1"/>
              <a:t>swal</a:t>
            </a:r>
            <a:r>
              <a:rPr lang="ko-KR" altLang="en-US" dirty="0"/>
              <a:t>창으로 안내를 하며 매칭 등록이 취소됩니다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E7E215E-FF3D-88D0-C05D-6DE3FE76E1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3" y="1481441"/>
            <a:ext cx="4098888" cy="3126376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6B6038-11ED-0ED0-859A-DA4107C08F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78" y="1481441"/>
            <a:ext cx="2618152" cy="2033966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406341-B0F8-C5CE-5F2C-0370E7D056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78" y="3600303"/>
            <a:ext cx="3039371" cy="11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8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 페이지도 매칭 등록과 동일하게 로그인 하지 않은 회원은 접근이 불가능 합니다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0574FDC-2325-5C2A-F1E5-38A90815D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1620850"/>
            <a:ext cx="5659774" cy="127631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1F7A30C-25AE-828B-FD95-FCB611775E0C}"/>
              </a:ext>
            </a:extLst>
          </p:cNvPr>
          <p:cNvSpPr/>
          <p:nvPr/>
        </p:nvSpPr>
        <p:spPr>
          <a:xfrm flipV="1">
            <a:off x="2010483" y="2448240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209BE9B-D7C1-6630-55DC-FADD4C36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177069"/>
            <a:ext cx="2743202" cy="1567544"/>
          </a:xfrm>
          <a:prstGeom prst="rect">
            <a:avLst/>
          </a:prstGeom>
        </p:spPr>
      </p:pic>
      <p:pic>
        <p:nvPicPr>
          <p:cNvPr id="12" name="그림 11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CB3680B9-75E5-9BAE-A730-3D625D9C6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07" y="3206553"/>
            <a:ext cx="1874927" cy="1538060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0579AD8-6CBA-9141-3A9B-02B7DF591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99" y="1984787"/>
            <a:ext cx="3636819" cy="28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2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A253D9-3537-901D-EE80-D3D3400B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2" y="1483994"/>
            <a:ext cx="6193088" cy="170290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689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페이지 이동시 안내사항이 나오며 버튼을 클릭하면 신청이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 클릭 시 익일 동일 시간대에 신청 인원이 경기에 참가했는지 검증을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회원의 </a:t>
            </a:r>
            <a:r>
              <a:rPr lang="ko-KR" altLang="en-US" dirty="0" err="1"/>
              <a:t>티어코드를</a:t>
            </a:r>
            <a:r>
              <a:rPr lang="ko-KR" altLang="en-US" dirty="0"/>
              <a:t> 조회를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회원의 </a:t>
            </a:r>
            <a:r>
              <a:rPr lang="ko-KR" altLang="en-US" dirty="0" err="1"/>
              <a:t>티어가</a:t>
            </a:r>
            <a:r>
              <a:rPr lang="ko-KR" altLang="en-US" dirty="0"/>
              <a:t> </a:t>
            </a:r>
            <a:r>
              <a:rPr lang="en-US" altLang="ko-KR" dirty="0"/>
              <a:t>Tier_008, 009, 001,002</a:t>
            </a:r>
            <a:r>
              <a:rPr lang="ko-KR" altLang="en-US" dirty="0"/>
              <a:t>에 해당하면 조건에 따라</a:t>
            </a:r>
            <a:endParaRPr lang="en-US" altLang="ko-KR" dirty="0"/>
          </a:p>
          <a:p>
            <a:r>
              <a:rPr lang="ko-KR" altLang="en-US" dirty="0"/>
              <a:t>랜덤 매칭되는 회원의 </a:t>
            </a:r>
            <a:r>
              <a:rPr lang="ko-KR" altLang="en-US" dirty="0" err="1"/>
              <a:t>티어를</a:t>
            </a:r>
            <a:r>
              <a:rPr lang="ko-KR" altLang="en-US" dirty="0"/>
              <a:t> 다르게 설정합니다</a:t>
            </a:r>
            <a:r>
              <a:rPr lang="en-US" altLang="ko-KR" dirty="0"/>
              <a:t>. </a:t>
            </a:r>
            <a:r>
              <a:rPr lang="ko-KR" altLang="en-US" dirty="0"/>
              <a:t>아니면 자신의 </a:t>
            </a:r>
            <a:r>
              <a:rPr lang="ko-KR" altLang="en-US" dirty="0" err="1"/>
              <a:t>티어에서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티어</a:t>
            </a:r>
            <a:r>
              <a:rPr lang="ko-KR" altLang="en-US" dirty="0"/>
              <a:t> 차이까지 허용을 합니다</a:t>
            </a:r>
            <a:r>
              <a:rPr lang="en-US" altLang="ko-KR" dirty="0"/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F7A30C-25AE-828B-FD95-FCB611775E0C}"/>
              </a:ext>
            </a:extLst>
          </p:cNvPr>
          <p:cNvSpPr/>
          <p:nvPr/>
        </p:nvSpPr>
        <p:spPr>
          <a:xfrm flipV="1">
            <a:off x="3073965" y="2408763"/>
            <a:ext cx="1005389" cy="53880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512CE3-EA6E-8384-1D1C-9590AA0C4D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051913"/>
            <a:ext cx="3722896" cy="2007036"/>
          </a:xfrm>
          <a:prstGeom prst="rect">
            <a:avLst/>
          </a:prstGeom>
        </p:spPr>
      </p:pic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E684752-7F3C-1714-4AC5-8E370AC38C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27" y="1483994"/>
            <a:ext cx="3007177" cy="1842677"/>
          </a:xfrm>
          <a:prstGeom prst="rect">
            <a:avLst/>
          </a:prstGeom>
        </p:spPr>
      </p:pic>
      <p:pic>
        <p:nvPicPr>
          <p:cNvPr id="19" name="그림 18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C8304BCC-5593-6BCF-2FAF-8E8C1FECF4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015" y="1463814"/>
            <a:ext cx="2031449" cy="35749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B4CD47-562E-B1B5-0CC5-B44792D6A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94" y="3356041"/>
            <a:ext cx="3818028" cy="170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45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후 </a:t>
            </a:r>
            <a:r>
              <a:rPr lang="en-US" altLang="ko-KR" dirty="0"/>
              <a:t>List</a:t>
            </a:r>
            <a:r>
              <a:rPr lang="ko-KR" altLang="en-US" dirty="0"/>
              <a:t>에 랜덤 매칭 </a:t>
            </a:r>
            <a:r>
              <a:rPr lang="ko-KR" altLang="en-US" dirty="0" err="1"/>
              <a:t>티어를</a:t>
            </a:r>
            <a:r>
              <a:rPr lang="ko-KR" altLang="en-US" dirty="0"/>
              <a:t> 추가한 후 쿼리를 통해 조건에 맞는 회원 코드를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조회된 회원이 담긴 </a:t>
            </a:r>
            <a:r>
              <a:rPr lang="en-US" altLang="ko-KR" dirty="0"/>
              <a:t>List</a:t>
            </a:r>
            <a:r>
              <a:rPr lang="ko-KR" altLang="en-US" dirty="0"/>
              <a:t>의 사이즈가 </a:t>
            </a:r>
            <a:r>
              <a:rPr lang="en-US" altLang="ko-KR" dirty="0"/>
              <a:t>0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아니면 </a:t>
            </a:r>
            <a:r>
              <a:rPr lang="en-US" altLang="ko-KR" dirty="0" err="1"/>
              <a:t>Math.random</a:t>
            </a:r>
            <a:r>
              <a:rPr lang="ko-KR" altLang="en-US" dirty="0"/>
              <a:t>함수를 통해 난수를 생성하게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0041F12-AD43-E1E3-3757-B5CA06EA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1538220"/>
            <a:ext cx="4520161" cy="1368963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92178A-61E9-FA22-608D-5DCFAE096B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3035493"/>
            <a:ext cx="2325616" cy="1993864"/>
          </a:xfrm>
          <a:prstGeom prst="rect">
            <a:avLst/>
          </a:prstGeom>
        </p:spPr>
      </p:pic>
      <p:pic>
        <p:nvPicPr>
          <p:cNvPr id="14" name="그림 1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481A986C-5B3C-0A52-02B1-12C198517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69" y="1519519"/>
            <a:ext cx="1379104" cy="35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287136" y="1377686"/>
            <a:ext cx="11684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96836" y="1377686"/>
            <a:ext cx="82423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37972" y="15645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53930" y="1610854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기본적인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CRUD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287136" y="2697187"/>
            <a:ext cx="11684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696836" y="2697187"/>
            <a:ext cx="82423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48606" y="289440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53930" y="2909092"/>
            <a:ext cx="757771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주제에 알맞은 기능 구현을 통한 개발 지식 습득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87136" y="4016688"/>
            <a:ext cx="11684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96836" y="4016688"/>
            <a:ext cx="82423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48606" y="421390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53930" y="4228593"/>
            <a:ext cx="6942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개발자 스스로 생각 할 수 있는 </a:t>
            </a:r>
            <a:r>
              <a:rPr lang="ko-KR" altLang="en-US" sz="3200" spc="-300" dirty="0" err="1">
                <a:solidFill>
                  <a:schemeClr val="bg1"/>
                </a:solidFill>
                <a:latin typeface="+mn-ea"/>
              </a:rPr>
              <a:t>탐구력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 강화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92ADD5-4F69-5603-0D5A-FDAD193523F7}"/>
              </a:ext>
            </a:extLst>
          </p:cNvPr>
          <p:cNvSpPr/>
          <p:nvPr/>
        </p:nvSpPr>
        <p:spPr>
          <a:xfrm>
            <a:off x="1287136" y="5348311"/>
            <a:ext cx="11684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182E12-6C35-6D40-B4F9-2F0EC8AD69E7}"/>
              </a:ext>
            </a:extLst>
          </p:cNvPr>
          <p:cNvSpPr/>
          <p:nvPr/>
        </p:nvSpPr>
        <p:spPr>
          <a:xfrm>
            <a:off x="2696836" y="5348311"/>
            <a:ext cx="82423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6B83B-1A3F-7E52-0CF1-B32F50EA48C7}"/>
              </a:ext>
            </a:extLst>
          </p:cNvPr>
          <p:cNvSpPr txBox="1"/>
          <p:nvPr/>
        </p:nvSpPr>
        <p:spPr>
          <a:xfrm>
            <a:off x="1655820" y="5545526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7EDD2-9F66-1B79-AF0B-0ABD2590A9B0}"/>
              </a:ext>
            </a:extLst>
          </p:cNvPr>
          <p:cNvSpPr txBox="1"/>
          <p:nvPr/>
        </p:nvSpPr>
        <p:spPr>
          <a:xfrm>
            <a:off x="2953930" y="5560216"/>
            <a:ext cx="6407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개인 프로젝트를 통한 자기 주도적 학습</a:t>
            </a:r>
          </a:p>
        </p:txBody>
      </p:sp>
    </p:spTree>
    <p:extLst>
      <p:ext uri="{BB962C8B-B14F-4D97-AF65-F5344CB8AC3E}">
        <p14:creationId xmlns:p14="http://schemas.microsoft.com/office/powerpoint/2010/main" val="31634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473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생성한 난수 번째의 </a:t>
            </a:r>
            <a:r>
              <a:rPr lang="en-US" altLang="ko-KR" dirty="0"/>
              <a:t>List</a:t>
            </a:r>
            <a:r>
              <a:rPr lang="ko-KR" altLang="en-US" dirty="0"/>
              <a:t>에 담긴 회원을 대상으로 쿼리를 조회하여 해당 회원이 익일 매칭 일정이 있는지</a:t>
            </a:r>
            <a:endParaRPr lang="en-US" altLang="ko-KR" dirty="0"/>
          </a:p>
          <a:p>
            <a:r>
              <a:rPr lang="ko-KR" altLang="en-US" dirty="0"/>
              <a:t>검증을 합니다 만약 </a:t>
            </a:r>
            <a:r>
              <a:rPr lang="ko-KR" altLang="en-US" dirty="0" err="1"/>
              <a:t>매칭일정이</a:t>
            </a:r>
            <a:r>
              <a:rPr lang="ko-KR" altLang="en-US" dirty="0"/>
              <a:t> 있다면</a:t>
            </a:r>
            <a:r>
              <a:rPr lang="en-US" altLang="ko-KR" dirty="0"/>
              <a:t> </a:t>
            </a:r>
            <a:r>
              <a:rPr lang="ko-KR" altLang="en-US" dirty="0"/>
              <a:t>무한루프를 통해 </a:t>
            </a:r>
            <a:r>
              <a:rPr lang="en-US" altLang="ko-KR" dirty="0" err="1"/>
              <a:t>valifiyNumber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유지시켜 무한루프를</a:t>
            </a:r>
            <a:endParaRPr lang="en-US" altLang="ko-KR" dirty="0"/>
          </a:p>
          <a:p>
            <a:r>
              <a:rPr lang="ko-KR" altLang="en-US" dirty="0"/>
              <a:t>유지하고 익일 매칭 일정이 없는</a:t>
            </a:r>
            <a:r>
              <a:rPr lang="en-US" altLang="ko-KR" dirty="0"/>
              <a:t> </a:t>
            </a:r>
            <a:r>
              <a:rPr lang="ko-KR" altLang="en-US" dirty="0"/>
              <a:t>회원을 계속 찾게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8C1D8A1-6120-724E-144F-4F361D6E14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35" y="1487217"/>
            <a:ext cx="2995451" cy="2220850"/>
          </a:xfrm>
          <a:prstGeom prst="rect">
            <a:avLst/>
          </a:prstGeom>
        </p:spPr>
      </p:pic>
      <p:pic>
        <p:nvPicPr>
          <p:cNvPr id="10" name="그림 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D5F2030-2816-4C67-5A78-CCA7116012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9" y="1487217"/>
            <a:ext cx="4344134" cy="240028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F93BC6F-C283-0EC5-C5D4-5204C6E00D6F}"/>
              </a:ext>
            </a:extLst>
          </p:cNvPr>
          <p:cNvSpPr/>
          <p:nvPr/>
        </p:nvSpPr>
        <p:spPr>
          <a:xfrm flipV="1">
            <a:off x="1271451" y="1978288"/>
            <a:ext cx="957943" cy="25110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16CE496-F28B-E3F4-A399-26B9895475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09" y="1482982"/>
            <a:ext cx="2860954" cy="22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1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05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랜덤한</a:t>
            </a:r>
            <a:r>
              <a:rPr lang="ko-KR" altLang="en-US" dirty="0"/>
              <a:t> 회원을 조회하여 해당 일자에 선택한 회원이 경기에 참여하고 있는지 확인하는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14</a:t>
            </a:r>
            <a:r>
              <a:rPr lang="ko-KR" altLang="en-US" dirty="0"/>
              <a:t>번째 </a:t>
            </a:r>
            <a:r>
              <a:rPr lang="en-US" altLang="ko-KR" dirty="0"/>
              <a:t>INDEX</a:t>
            </a:r>
            <a:r>
              <a:rPr lang="ko-KR" altLang="en-US" dirty="0"/>
              <a:t>까지 루프를 돌았고 선택된 회원이 경기에 참여하고 있지 않아 </a:t>
            </a:r>
            <a:endParaRPr lang="en-US" altLang="ko-KR" dirty="0"/>
          </a:p>
          <a:p>
            <a:r>
              <a:rPr lang="en-US" altLang="ko-KR" dirty="0"/>
              <a:t>While</a:t>
            </a:r>
            <a:r>
              <a:rPr lang="ko-KR" altLang="en-US" dirty="0"/>
              <a:t>문의 조건인 </a:t>
            </a:r>
            <a:r>
              <a:rPr lang="en-US" altLang="ko-KR" dirty="0" err="1"/>
              <a:t>valifiyNumber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바꿔</a:t>
            </a:r>
            <a:r>
              <a:rPr lang="en-US" altLang="ko-KR" dirty="0"/>
              <a:t> </a:t>
            </a:r>
            <a:r>
              <a:rPr lang="ko-KR" altLang="en-US" dirty="0"/>
              <a:t>무한루프를 벗어나게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EA4BD4-5D3B-7BA5-1748-1464B274AB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6" y="1481438"/>
            <a:ext cx="3079218" cy="2968638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703511C-E620-3223-472E-CA13C9C4B6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55" y="1470508"/>
            <a:ext cx="3180216" cy="2979563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019704F-ED28-C6BA-9846-FF2F60DEC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72" y="1470508"/>
            <a:ext cx="2948957" cy="297955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ACEFC63-9246-9270-95B4-234244E19451}"/>
              </a:ext>
            </a:extLst>
          </p:cNvPr>
          <p:cNvSpPr/>
          <p:nvPr/>
        </p:nvSpPr>
        <p:spPr>
          <a:xfrm flipV="1">
            <a:off x="7689508" y="1407214"/>
            <a:ext cx="984229" cy="36933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0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3303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랜덤한</a:t>
            </a:r>
            <a:r>
              <a:rPr lang="ko-KR" altLang="en-US" dirty="0"/>
              <a:t> 회원이 선택되었으면 </a:t>
            </a:r>
            <a:r>
              <a:rPr lang="ko-KR" altLang="en-US" dirty="0" err="1"/>
              <a:t>랜덤한</a:t>
            </a:r>
            <a:r>
              <a:rPr lang="ko-KR" altLang="en-US" dirty="0"/>
              <a:t> 코트를 설정하게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조회된 회원의 아이디가 </a:t>
            </a:r>
            <a:r>
              <a:rPr lang="en-US" altLang="ko-KR" dirty="0"/>
              <a:t>null</a:t>
            </a:r>
            <a:r>
              <a:rPr lang="ko-KR" altLang="en-US" dirty="0"/>
              <a:t>이 아니면 </a:t>
            </a:r>
            <a:r>
              <a:rPr lang="en-US" altLang="ko-KR" dirty="0" err="1"/>
              <a:t>Math.random</a:t>
            </a:r>
            <a:r>
              <a:rPr lang="en-US" altLang="ko-KR" dirty="0"/>
              <a:t> </a:t>
            </a:r>
            <a:r>
              <a:rPr lang="ko-KR" altLang="en-US" dirty="0"/>
              <a:t>함수를 통해 난수를 생성하고 </a:t>
            </a:r>
            <a:endParaRPr lang="en-US" altLang="ko-KR" dirty="0"/>
          </a:p>
          <a:p>
            <a:r>
              <a:rPr lang="ko-KR" altLang="en-US" dirty="0"/>
              <a:t>무한루프를 통해 해당 코트가 </a:t>
            </a:r>
            <a:r>
              <a:rPr lang="ko-KR" altLang="en-US" dirty="0" err="1"/>
              <a:t>사용중인지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primary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를 </a:t>
            </a:r>
            <a:r>
              <a:rPr lang="en-US" altLang="ko-KR" dirty="0"/>
              <a:t>count</a:t>
            </a:r>
            <a:r>
              <a:rPr lang="ko-KR" altLang="en-US" dirty="0"/>
              <a:t>하여 조회를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조회된 결과가 </a:t>
            </a:r>
            <a:r>
              <a:rPr lang="en-US" altLang="ko-KR" dirty="0"/>
              <a:t>0</a:t>
            </a:r>
            <a:r>
              <a:rPr lang="ko-KR" altLang="en-US" dirty="0"/>
              <a:t>이라면</a:t>
            </a:r>
            <a:r>
              <a:rPr lang="en-US" altLang="ko-KR" dirty="0" err="1"/>
              <a:t>matResult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바꿔 무한루프를 멈추고 경기를 등록하게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en-US" altLang="ko-KR" dirty="0"/>
              <a:t>50</a:t>
            </a:r>
            <a:r>
              <a:rPr lang="ko-KR" altLang="en-US" dirty="0"/>
              <a:t>번까지 돌게 되면 </a:t>
            </a:r>
            <a:r>
              <a:rPr lang="en-US" altLang="ko-KR" dirty="0" err="1"/>
              <a:t>matResult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바꿔 무한루프를 멈추고 경기 등록이 취소됩니다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05C790E-D0D8-6531-FC5D-5196433230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1" y="1481443"/>
            <a:ext cx="3385944" cy="3423016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E2B21C-1F6F-E60C-FC30-E213DCB234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715" y="1481443"/>
            <a:ext cx="3046296" cy="2424731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5499BF5-E6B7-63CB-B4C7-07BA0A06DB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01" y="1485765"/>
            <a:ext cx="2958399" cy="24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A2D795-0CB8-A7CF-747A-D727043AD9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48" y="1481443"/>
            <a:ext cx="4361272" cy="273426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745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 등록 쿼리입니다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등록이 완료되면 </a:t>
            </a:r>
            <a:r>
              <a:rPr lang="en-US" altLang="ko-KR" dirty="0" err="1"/>
              <a:t>swal</a:t>
            </a:r>
            <a:r>
              <a:rPr lang="ko-KR" altLang="en-US" dirty="0"/>
              <a:t>창으로</a:t>
            </a:r>
            <a:r>
              <a:rPr lang="en-US" altLang="ko-KR" dirty="0"/>
              <a:t> </a:t>
            </a:r>
            <a:r>
              <a:rPr lang="ko-KR" altLang="en-US" dirty="0"/>
              <a:t>등록이 완료되었다는 안내를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메인 페이지로 이동하게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214D089-BCBC-0529-B8CF-AC7D67822E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4" y="1481443"/>
            <a:ext cx="4032461" cy="3377939"/>
          </a:xfrm>
          <a:prstGeom prst="rect">
            <a:avLst/>
          </a:prstGeom>
        </p:spPr>
      </p:pic>
      <p:pic>
        <p:nvPicPr>
          <p:cNvPr id="11" name="그림 10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B4DFB082-6DCA-AC66-3FA4-CCB28C089A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89" y="3646714"/>
            <a:ext cx="2012776" cy="13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712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조건에 일치하는 회원이 조회되지 않는다면 컨트롤러에서 </a:t>
            </a:r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리턴하게</a:t>
            </a:r>
            <a:r>
              <a:rPr lang="ko-KR" altLang="en-US" dirty="0"/>
              <a:t> 되고</a:t>
            </a:r>
            <a:endParaRPr lang="en-US" altLang="ko-KR" dirty="0"/>
          </a:p>
          <a:p>
            <a:r>
              <a:rPr lang="en-US" altLang="ko-KR" dirty="0" err="1"/>
              <a:t>swal</a:t>
            </a:r>
            <a:r>
              <a:rPr lang="ko-KR" altLang="en-US" dirty="0"/>
              <a:t>창으로 매칭 가능한 인원이 없다는 안내를 하게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BF23891-2E71-7813-2D9E-C8F5DE07C7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26" y="1481442"/>
            <a:ext cx="2502619" cy="3117669"/>
          </a:xfrm>
          <a:prstGeom prst="rect">
            <a:avLst/>
          </a:prstGeom>
        </p:spPr>
      </p:pic>
      <p:pic>
        <p:nvPicPr>
          <p:cNvPr id="10" name="그림 9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6DDB504-6247-D418-0926-D15C87F917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88" y="2935773"/>
            <a:ext cx="2523131" cy="1473277"/>
          </a:xfrm>
          <a:prstGeom prst="rect">
            <a:avLst/>
          </a:prstGeom>
        </p:spPr>
      </p:pic>
      <p:pic>
        <p:nvPicPr>
          <p:cNvPr id="13" name="그림 1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EDA66DBE-8090-F9D8-C13F-C7E42DA0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21" y="1481442"/>
            <a:ext cx="3038899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71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클럽페이지도 동일하게 로그인 된 회원만 접근이 가능하도록 구현했습니다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A0ACFD4-193F-ED00-AFB4-BDC0E0FF3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86518"/>
            <a:ext cx="5659774" cy="127631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C8193CC-5E3E-F462-6AC1-F9FAD86F6E36}"/>
              </a:ext>
            </a:extLst>
          </p:cNvPr>
          <p:cNvSpPr/>
          <p:nvPr/>
        </p:nvSpPr>
        <p:spPr>
          <a:xfrm flipV="1">
            <a:off x="2647851" y="2353732"/>
            <a:ext cx="792035" cy="50909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44180A28-4B35-1C3B-B690-895AF7E64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2" y="3141645"/>
            <a:ext cx="2743202" cy="1567544"/>
          </a:xfrm>
          <a:prstGeom prst="rect">
            <a:avLst/>
          </a:prstGeom>
        </p:spPr>
      </p:pic>
      <p:pic>
        <p:nvPicPr>
          <p:cNvPr id="12" name="그림 11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2500AA31-5BEF-D2F9-249B-9DD3A0859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67" y="3141644"/>
            <a:ext cx="2277131" cy="1567544"/>
          </a:xfrm>
          <a:prstGeom prst="rect">
            <a:avLst/>
          </a:prstGeom>
        </p:spPr>
      </p:pic>
      <p:pic>
        <p:nvPicPr>
          <p:cNvPr id="15" name="그림 14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F0BB2C4E-01D7-F5C0-DB11-A7C5E2303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547" y="1487217"/>
            <a:ext cx="4274957" cy="34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8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3355EC4-6F83-B90B-9D25-EBDCF0E75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2" y="1366699"/>
            <a:ext cx="10660375" cy="196129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43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클럽페이지의 경우 현재 클럽 리스트를 확인 가능하며</a:t>
            </a:r>
            <a:endParaRPr lang="en-US" altLang="ko-KR" dirty="0"/>
          </a:p>
          <a:p>
            <a:r>
              <a:rPr lang="ko-KR" altLang="en-US" dirty="0"/>
              <a:t>상세정보의 </a:t>
            </a:r>
            <a:r>
              <a:rPr lang="en-US" altLang="ko-KR" dirty="0"/>
              <a:t>info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en-US" altLang="ko-KR" dirty="0"/>
              <a:t> </a:t>
            </a:r>
            <a:r>
              <a:rPr lang="ko-KR" altLang="en-US" dirty="0"/>
              <a:t>해당 클럽의 상세 정보가 확인이 가능합니다</a:t>
            </a:r>
            <a:r>
              <a:rPr lang="en-US" altLang="ko-KR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C8193CC-5E3E-F462-6AC1-F9FAD86F6E36}"/>
              </a:ext>
            </a:extLst>
          </p:cNvPr>
          <p:cNvSpPr/>
          <p:nvPr/>
        </p:nvSpPr>
        <p:spPr>
          <a:xfrm flipV="1">
            <a:off x="8473885" y="2537141"/>
            <a:ext cx="495943" cy="39764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08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상세정보 창에서 </a:t>
            </a:r>
            <a:r>
              <a:rPr lang="ko-KR" altLang="en-US" dirty="0" err="1"/>
              <a:t>클럽명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클럽장</a:t>
            </a:r>
            <a:r>
              <a:rPr lang="en-US" altLang="ko-KR" dirty="0"/>
              <a:t>, </a:t>
            </a:r>
            <a:r>
              <a:rPr lang="ko-KR" altLang="en-US" dirty="0" err="1"/>
              <a:t>클럽티어</a:t>
            </a:r>
            <a:r>
              <a:rPr lang="en-US" altLang="ko-KR" dirty="0"/>
              <a:t>, </a:t>
            </a:r>
            <a:r>
              <a:rPr lang="ko-KR" altLang="en-US" dirty="0" err="1"/>
              <a:t>소개글</a:t>
            </a:r>
            <a:r>
              <a:rPr lang="en-US" altLang="ko-KR" dirty="0"/>
              <a:t>, </a:t>
            </a:r>
            <a:r>
              <a:rPr lang="ko-KR" altLang="en-US" dirty="0"/>
              <a:t>회원목록을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참가하기 </a:t>
            </a:r>
            <a:r>
              <a:rPr lang="ko-KR" altLang="en-US" dirty="0" err="1"/>
              <a:t>클릭시</a:t>
            </a:r>
            <a:r>
              <a:rPr lang="ko-KR" altLang="en-US" dirty="0"/>
              <a:t> 참가 신청자의 클럽코드가 존재하는지 확인을 하여 중복 체크를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COUNT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이면 클럽 가입이 불가능합니다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77D4A88-D97E-5B0D-D300-13626C341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92" y="1620850"/>
            <a:ext cx="3450425" cy="3339300"/>
          </a:xfrm>
          <a:prstGeom prst="rect">
            <a:avLst/>
          </a:prstGeom>
        </p:spPr>
      </p:pic>
      <p:pic>
        <p:nvPicPr>
          <p:cNvPr id="11" name="그림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2AF9ABA-B017-4827-5FB8-43C7E51A40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57" y="1620850"/>
            <a:ext cx="3223958" cy="2385926"/>
          </a:xfrm>
          <a:prstGeom prst="rect">
            <a:avLst/>
          </a:prstGeom>
        </p:spPr>
      </p:pic>
      <p:pic>
        <p:nvPicPr>
          <p:cNvPr id="13" name="그림 1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51A4765C-8A2C-8BD2-BAAC-C459E6E573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55" y="2945312"/>
            <a:ext cx="3172897" cy="21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16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COUNT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조회가 되면 클럽 가입이 가능하며 가입 의사를 </a:t>
            </a:r>
            <a:r>
              <a:rPr lang="en-US" altLang="ko-KR" dirty="0" err="1"/>
              <a:t>swal</a:t>
            </a:r>
            <a:r>
              <a:rPr lang="ko-KR" altLang="en-US" dirty="0"/>
              <a:t>로 띄웁니다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77D4A88-D97E-5B0D-D300-13626C341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92" y="1620850"/>
            <a:ext cx="3450425" cy="3339300"/>
          </a:xfrm>
          <a:prstGeom prst="rect">
            <a:avLst/>
          </a:prstGeom>
        </p:spPr>
      </p:pic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D87F23D-9825-CD71-ECB4-E32421C82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638" y="1620850"/>
            <a:ext cx="2490402" cy="1826551"/>
          </a:xfrm>
          <a:prstGeom prst="rect">
            <a:avLst/>
          </a:prstGeom>
        </p:spPr>
      </p:pic>
      <p:pic>
        <p:nvPicPr>
          <p:cNvPr id="10" name="그림 9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4E331589-3CFF-A7B2-9AAB-C505A6B99D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97" y="3465200"/>
            <a:ext cx="1787405" cy="15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821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확인을 누르게 되면 </a:t>
            </a:r>
            <a:r>
              <a:rPr lang="ko-KR" altLang="en-US" dirty="0" err="1"/>
              <a:t>시큐리티의</a:t>
            </a:r>
            <a:r>
              <a:rPr lang="ko-KR" altLang="en-US" dirty="0"/>
              <a:t> 인증 정보에 담긴 회원의 아이디를 가지고</a:t>
            </a:r>
            <a:endParaRPr lang="en-US" altLang="ko-KR" dirty="0"/>
          </a:p>
          <a:p>
            <a:r>
              <a:rPr lang="ko-KR" altLang="en-US" dirty="0"/>
              <a:t>회원 테이블의 정보를 업데이트 하게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트랜젝션</a:t>
            </a:r>
            <a:r>
              <a:rPr lang="ko-KR" altLang="en-US" dirty="0"/>
              <a:t> 처리를 통해 클럽 테이블의 인원수도 업데이트를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가입이 완료되면 </a:t>
            </a:r>
            <a:r>
              <a:rPr lang="en-US" altLang="ko-KR" dirty="0" err="1"/>
              <a:t>swal</a:t>
            </a:r>
            <a:r>
              <a:rPr lang="ko-KR" altLang="en-US" dirty="0"/>
              <a:t>창을 통해 안내를 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F5988D9-C8BD-812E-CE7D-97DFB27A21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8" y="1481442"/>
            <a:ext cx="4221125" cy="1906315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9F59E5-FEB2-5309-EFE7-171D7F8ED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8" y="3470244"/>
            <a:ext cx="8097380" cy="1686160"/>
          </a:xfrm>
          <a:prstGeom prst="rect">
            <a:avLst/>
          </a:prstGeom>
        </p:spPr>
      </p:pic>
      <p:pic>
        <p:nvPicPr>
          <p:cNvPr id="14" name="그림 1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8725F933-710C-81F9-A3E5-120704B49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61" y="1481442"/>
            <a:ext cx="2569285" cy="16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8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599440" y="1290320"/>
            <a:ext cx="5344160" cy="4450080"/>
            <a:chOff x="599440" y="1290320"/>
            <a:chExt cx="5344160" cy="4450080"/>
          </a:xfrm>
          <a:solidFill>
            <a:srgbClr val="5D7156"/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82D9EE4-0481-47A2-98B1-ADDBA4498D24}"/>
                </a:ext>
              </a:extLst>
            </p:cNvPr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2448562" y="2034550"/>
              <a:ext cx="293061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이런 점이 좋아요</a:t>
              </a:r>
              <a:r>
                <a:rPr lang="en-US" altLang="ko-KR" sz="2800" dirty="0">
                  <a:solidFill>
                    <a:schemeClr val="bg1"/>
                  </a:solidFill>
                </a:rPr>
                <a:t>!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27385C-4021-4E81-9927-7001CEA3757F}"/>
                </a:ext>
              </a:extLst>
            </p:cNvPr>
            <p:cNvSpPr txBox="1"/>
            <p:nvPr/>
          </p:nvSpPr>
          <p:spPr>
            <a:xfrm>
              <a:off x="985520" y="3114603"/>
              <a:ext cx="4718594" cy="10651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 err="1">
                  <a:solidFill>
                    <a:schemeClr val="bg1"/>
                  </a:solidFill>
                </a:rPr>
                <a:t>티어</a:t>
              </a:r>
              <a:r>
                <a:rPr lang="ko-KR" altLang="en-US" dirty="0">
                  <a:solidFill>
                    <a:schemeClr val="bg1"/>
                  </a:solidFill>
                </a:rPr>
                <a:t> 시스템을 도입해 비슷한 실력을 가진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회원과의 경기를 할 수 있고 자신의 실력이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dirty="0" err="1">
                  <a:solidFill>
                    <a:schemeClr val="bg1"/>
                  </a:solidFill>
                </a:rPr>
                <a:t>어떤지</a:t>
              </a:r>
              <a:r>
                <a:rPr lang="ko-KR" altLang="en-US" dirty="0">
                  <a:solidFill>
                    <a:schemeClr val="bg1"/>
                  </a:solidFill>
                </a:rPr>
                <a:t> 랭킹을 통해 확인 할 수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5147BA-8E10-48A7-8391-10AB9347F9BF}"/>
              </a:ext>
            </a:extLst>
          </p:cNvPr>
          <p:cNvGrpSpPr/>
          <p:nvPr/>
        </p:nvGrpSpPr>
        <p:grpSpPr>
          <a:xfrm>
            <a:off x="6248402" y="1290320"/>
            <a:ext cx="5344160" cy="4450080"/>
            <a:chOff x="599440" y="1290320"/>
            <a:chExt cx="5344160" cy="445008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A7CD9B1-B5C1-4291-B033-195801852AB9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rgbClr val="5D7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4D7F19B-C164-4B03-A975-BA546F814AC6}"/>
                </a:ext>
              </a:extLst>
            </p:cNvPr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36977E-A713-40D0-884E-9243F0D831BE}"/>
                </a:ext>
              </a:extLst>
            </p:cNvPr>
            <p:cNvSpPr txBox="1"/>
            <p:nvPr/>
          </p:nvSpPr>
          <p:spPr>
            <a:xfrm>
              <a:off x="2448562" y="2034550"/>
              <a:ext cx="293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이런 점이 좋아요</a:t>
              </a:r>
              <a:r>
                <a:rPr lang="en-US" altLang="ko-KR" sz="2800" dirty="0">
                  <a:solidFill>
                    <a:schemeClr val="bg1"/>
                  </a:solidFill>
                </a:rPr>
                <a:t>!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6B852-D617-4B17-9139-16036874E7FC}"/>
                </a:ext>
              </a:extLst>
            </p:cNvPr>
            <p:cNvSpPr txBox="1"/>
            <p:nvPr/>
          </p:nvSpPr>
          <p:spPr>
            <a:xfrm>
              <a:off x="985520" y="3114603"/>
              <a:ext cx="4765038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랜덤 매칭 기능을 통해 모르는 사람과 경기를 진행 할 수 있고 실력이 비슷한 회원만 매칭이 진행 됩니다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7D6FE9A-A995-C679-61D7-8243AF44A91E}"/>
              </a:ext>
            </a:extLst>
          </p:cNvPr>
          <p:cNvSpPr/>
          <p:nvPr/>
        </p:nvSpPr>
        <p:spPr>
          <a:xfrm>
            <a:off x="985520" y="1717040"/>
            <a:ext cx="1158240" cy="1158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56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클럽장의 경우 </a:t>
            </a:r>
            <a:r>
              <a:rPr lang="en-US" altLang="ko-KR" dirty="0"/>
              <a:t>manage </a:t>
            </a:r>
            <a:r>
              <a:rPr lang="ko-KR" altLang="en-US" dirty="0"/>
              <a:t>버튼을 클릭하여 클럽 관리 창을 열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시큐리티의</a:t>
            </a:r>
            <a:r>
              <a:rPr lang="ko-KR" altLang="en-US" dirty="0"/>
              <a:t> 인증 정보에 담긴 회원의 아이디와 클럽장의 아이디가 일치 하지 않으면</a:t>
            </a:r>
            <a:endParaRPr lang="en-US" altLang="ko-KR" dirty="0"/>
          </a:p>
          <a:p>
            <a:r>
              <a:rPr lang="en-US" altLang="ko-KR" dirty="0" err="1"/>
              <a:t>swal</a:t>
            </a:r>
            <a:r>
              <a:rPr lang="ko-KR" altLang="en-US" dirty="0"/>
              <a:t>창으로 권한이 없다는 것을 안내를 하게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2" name="그림 1" descr="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582E800-2699-7B8A-F2AD-96A63FF5F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2" y="1366699"/>
            <a:ext cx="10660375" cy="196129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D1A2346-84BB-46D5-2E49-74A9C3881E31}"/>
              </a:ext>
            </a:extLst>
          </p:cNvPr>
          <p:cNvSpPr/>
          <p:nvPr/>
        </p:nvSpPr>
        <p:spPr>
          <a:xfrm flipV="1">
            <a:off x="10015302" y="2598101"/>
            <a:ext cx="765909" cy="39764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C8E0DA-ED89-5173-E20B-938BE7D5E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99" y="3340573"/>
            <a:ext cx="3788982" cy="1659746"/>
          </a:xfrm>
          <a:prstGeom prst="rect">
            <a:avLst/>
          </a:prstGeom>
        </p:spPr>
      </p:pic>
      <p:pic>
        <p:nvPicPr>
          <p:cNvPr id="13" name="그림 12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F45D6AC8-DC04-CD1C-7F66-FDC486BED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81" y="3327990"/>
            <a:ext cx="2417170" cy="16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240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관리창을 </a:t>
            </a:r>
            <a:r>
              <a:rPr lang="ko-KR" altLang="en-US" dirty="0" err="1"/>
              <a:t>열게되면</a:t>
            </a:r>
            <a:r>
              <a:rPr lang="ko-KR" altLang="en-US" dirty="0"/>
              <a:t> 현재 </a:t>
            </a:r>
            <a:r>
              <a:rPr lang="ko-KR" altLang="en-US" dirty="0" err="1"/>
              <a:t>가입되어있는</a:t>
            </a:r>
            <a:r>
              <a:rPr lang="ko-KR" altLang="en-US" dirty="0"/>
              <a:t> 회원의 이름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티어</a:t>
            </a:r>
            <a:r>
              <a:rPr lang="en-US" altLang="ko-KR" dirty="0"/>
              <a:t>,</a:t>
            </a:r>
            <a:r>
              <a:rPr lang="ko-KR" altLang="en-US" dirty="0"/>
              <a:t> 생일을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강퇴</a:t>
            </a:r>
            <a:r>
              <a:rPr lang="ko-KR" altLang="en-US" dirty="0"/>
              <a:t> 버튼을 누르면 선택된 회원이 </a:t>
            </a:r>
            <a:r>
              <a:rPr lang="ko-KR" altLang="en-US" dirty="0" err="1"/>
              <a:t>강퇴</a:t>
            </a:r>
            <a:r>
              <a:rPr lang="ko-KR" altLang="en-US" dirty="0"/>
              <a:t> 처리가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강퇴</a:t>
            </a:r>
            <a:r>
              <a:rPr lang="ko-KR" altLang="en-US" dirty="0"/>
              <a:t> 처리의 경우 회원의 클럽 코드를 </a:t>
            </a:r>
            <a:r>
              <a:rPr lang="en-US" altLang="ko-KR" dirty="0"/>
              <a:t>null</a:t>
            </a:r>
            <a:r>
              <a:rPr lang="ko-KR" altLang="en-US" dirty="0"/>
              <a:t>값으로 바꾸고</a:t>
            </a:r>
            <a:r>
              <a:rPr lang="en-US" altLang="ko-KR" dirty="0"/>
              <a:t> </a:t>
            </a:r>
            <a:r>
              <a:rPr lang="ko-KR" altLang="en-US" dirty="0" err="1"/>
              <a:t>트랜젝션</a:t>
            </a:r>
            <a:r>
              <a:rPr lang="ko-KR" altLang="en-US" dirty="0"/>
              <a:t> 처리를 통해 </a:t>
            </a:r>
            <a:endParaRPr lang="en-US" altLang="ko-KR" dirty="0"/>
          </a:p>
          <a:p>
            <a:r>
              <a:rPr lang="ko-KR" altLang="en-US" dirty="0"/>
              <a:t>해당 클럽코드의 인원수를 </a:t>
            </a:r>
            <a:r>
              <a:rPr lang="en-US" altLang="ko-KR" dirty="0"/>
              <a:t>-1 </a:t>
            </a:r>
            <a:r>
              <a:rPr lang="ko-KR" altLang="en-US" dirty="0"/>
              <a:t>해줍니다 두가지 </a:t>
            </a:r>
            <a:r>
              <a:rPr lang="ko-KR" altLang="en-US" dirty="0" err="1"/>
              <a:t>쿼리중</a:t>
            </a:r>
            <a:r>
              <a:rPr lang="ko-KR" altLang="en-US" dirty="0"/>
              <a:t> 하나라도 </a:t>
            </a:r>
            <a:r>
              <a:rPr lang="ko-KR" altLang="en-US" dirty="0" err="1"/>
              <a:t>실패시</a:t>
            </a:r>
            <a:r>
              <a:rPr lang="en-US" altLang="ko-KR" dirty="0"/>
              <a:t> </a:t>
            </a:r>
            <a:r>
              <a:rPr lang="ko-KR" altLang="en-US" dirty="0"/>
              <a:t>두 쿼리는 실행되지 않습니다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38A1B60-8044-3333-7F27-8495C751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769394"/>
            <a:ext cx="5944430" cy="2010056"/>
          </a:xfrm>
          <a:prstGeom prst="rect">
            <a:avLst/>
          </a:prstGeom>
        </p:spPr>
      </p:pic>
      <p:pic>
        <p:nvPicPr>
          <p:cNvPr id="12" name="그림 1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D7F0B97-13BC-861A-551C-972A64F513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7" y="3673273"/>
            <a:ext cx="1864220" cy="1290614"/>
          </a:xfrm>
          <a:prstGeom prst="rect">
            <a:avLst/>
          </a:prstGeom>
        </p:spPr>
      </p:pic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DD5F58A-0259-B833-BC82-E70FEC15D1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75" y="1838248"/>
            <a:ext cx="4303979" cy="1941202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BC52603-A6F5-0F5F-E904-6AA17DD67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77" y="3795402"/>
            <a:ext cx="6353200" cy="12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240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관리창을 </a:t>
            </a:r>
            <a:r>
              <a:rPr lang="ko-KR" altLang="en-US" dirty="0" err="1"/>
              <a:t>열게되면</a:t>
            </a:r>
            <a:r>
              <a:rPr lang="ko-KR" altLang="en-US" dirty="0"/>
              <a:t> 현재 </a:t>
            </a:r>
            <a:r>
              <a:rPr lang="ko-KR" altLang="en-US" dirty="0" err="1"/>
              <a:t>가입되어있는</a:t>
            </a:r>
            <a:r>
              <a:rPr lang="ko-KR" altLang="en-US" dirty="0"/>
              <a:t> 회원의 이름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티어</a:t>
            </a:r>
            <a:r>
              <a:rPr lang="en-US" altLang="ko-KR" dirty="0"/>
              <a:t>,</a:t>
            </a:r>
            <a:r>
              <a:rPr lang="ko-KR" altLang="en-US" dirty="0"/>
              <a:t> 생일을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강퇴</a:t>
            </a:r>
            <a:r>
              <a:rPr lang="ko-KR" altLang="en-US" dirty="0"/>
              <a:t> 버튼을 누르면 선택된 회원이 </a:t>
            </a:r>
            <a:r>
              <a:rPr lang="ko-KR" altLang="en-US" dirty="0" err="1"/>
              <a:t>강퇴</a:t>
            </a:r>
            <a:r>
              <a:rPr lang="ko-KR" altLang="en-US" dirty="0"/>
              <a:t> 처리가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강퇴</a:t>
            </a:r>
            <a:r>
              <a:rPr lang="ko-KR" altLang="en-US" dirty="0"/>
              <a:t> 처리의 경우 회원의 클럽 코드를 </a:t>
            </a:r>
            <a:r>
              <a:rPr lang="en-US" altLang="ko-KR" dirty="0"/>
              <a:t>null</a:t>
            </a:r>
            <a:r>
              <a:rPr lang="ko-KR" altLang="en-US" dirty="0"/>
              <a:t>값으로 바꾸고</a:t>
            </a:r>
            <a:r>
              <a:rPr lang="en-US" altLang="ko-KR" dirty="0"/>
              <a:t> </a:t>
            </a:r>
            <a:r>
              <a:rPr lang="ko-KR" altLang="en-US" dirty="0" err="1"/>
              <a:t>트랜젝션</a:t>
            </a:r>
            <a:r>
              <a:rPr lang="ko-KR" altLang="en-US" dirty="0"/>
              <a:t> 처리를 통해 </a:t>
            </a:r>
            <a:endParaRPr lang="en-US" altLang="ko-KR" dirty="0"/>
          </a:p>
          <a:p>
            <a:r>
              <a:rPr lang="ko-KR" altLang="en-US" dirty="0"/>
              <a:t>해당 클럽코드의 인원수를 </a:t>
            </a:r>
            <a:r>
              <a:rPr lang="en-US" altLang="ko-KR" dirty="0"/>
              <a:t>-1 </a:t>
            </a:r>
            <a:r>
              <a:rPr lang="ko-KR" altLang="en-US" dirty="0"/>
              <a:t>해줍니다 두가지 </a:t>
            </a:r>
            <a:r>
              <a:rPr lang="ko-KR" altLang="en-US" dirty="0" err="1"/>
              <a:t>쿼리중</a:t>
            </a:r>
            <a:r>
              <a:rPr lang="ko-KR" altLang="en-US" dirty="0"/>
              <a:t> 하나라도 </a:t>
            </a:r>
            <a:r>
              <a:rPr lang="ko-KR" altLang="en-US" dirty="0" err="1"/>
              <a:t>실패시</a:t>
            </a:r>
            <a:r>
              <a:rPr lang="en-US" altLang="ko-KR" dirty="0"/>
              <a:t> </a:t>
            </a:r>
            <a:r>
              <a:rPr lang="ko-KR" altLang="en-US" dirty="0"/>
              <a:t>두 쿼리는 실행되지 않습니다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38A1B60-8044-3333-7F27-8495C751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769394"/>
            <a:ext cx="5944430" cy="2010056"/>
          </a:xfrm>
          <a:prstGeom prst="rect">
            <a:avLst/>
          </a:prstGeom>
        </p:spPr>
      </p:pic>
      <p:pic>
        <p:nvPicPr>
          <p:cNvPr id="12" name="그림 1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D7F0B97-13BC-861A-551C-972A64F513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7" y="3673273"/>
            <a:ext cx="1864220" cy="1290614"/>
          </a:xfrm>
          <a:prstGeom prst="rect">
            <a:avLst/>
          </a:prstGeom>
        </p:spPr>
      </p:pic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DD5F58A-0259-B833-BC82-E70FEC15D1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75" y="1838248"/>
            <a:ext cx="4303979" cy="1941202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BC52603-A6F5-0F5F-E904-6AA17DD67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77" y="3795402"/>
            <a:ext cx="6353200" cy="12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25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페이지도 동일하게 로그인 하지 않은 회원은 접근이 불가능하게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C0E9062-35C8-6343-69BA-F5AE080B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93" y="1688683"/>
            <a:ext cx="5659774" cy="127631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06B278B-1F11-6329-709E-E654FAD07517}"/>
              </a:ext>
            </a:extLst>
          </p:cNvPr>
          <p:cNvSpPr/>
          <p:nvPr/>
        </p:nvSpPr>
        <p:spPr>
          <a:xfrm flipV="1">
            <a:off x="5501416" y="2541157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0B71E116-71E5-19D5-3378-3C9BD73CD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53" y="3227763"/>
            <a:ext cx="2743202" cy="1567544"/>
          </a:xfrm>
          <a:prstGeom prst="rect">
            <a:avLst/>
          </a:prstGeom>
        </p:spPr>
      </p:pic>
      <p:pic>
        <p:nvPicPr>
          <p:cNvPr id="11" name="그림 10" descr="텍스트, 스크린샷, 로고, 도표이(가) 표시된 사진&#10;&#10;자동 생성된 설명">
            <a:extLst>
              <a:ext uri="{FF2B5EF4-FFF2-40B4-BE49-F238E27FC236}">
                <a16:creationId xmlns:a16="http://schemas.microsoft.com/office/drawing/2014/main" id="{A12668E5-D0F7-56D2-8667-94D3745F0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20" y="3276008"/>
            <a:ext cx="2207047" cy="15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902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페이지에서는 </a:t>
            </a:r>
            <a:r>
              <a:rPr lang="ko-KR" altLang="en-US" dirty="0" err="1"/>
              <a:t>클럽명</a:t>
            </a:r>
            <a:r>
              <a:rPr lang="en-US" altLang="ko-KR" dirty="0"/>
              <a:t>, </a:t>
            </a:r>
            <a:r>
              <a:rPr lang="ko-KR" altLang="en-US" dirty="0"/>
              <a:t>클럽정원</a:t>
            </a:r>
            <a:r>
              <a:rPr lang="en-US" altLang="ko-KR" dirty="0"/>
              <a:t>, </a:t>
            </a:r>
            <a:r>
              <a:rPr lang="ko-KR" altLang="en-US" dirty="0" err="1"/>
              <a:t>소개글이</a:t>
            </a:r>
            <a:r>
              <a:rPr lang="ko-KR" altLang="en-US" dirty="0"/>
              <a:t> 작성 가능하고</a:t>
            </a:r>
            <a:endParaRPr lang="en-US" altLang="ko-KR" dirty="0"/>
          </a:p>
          <a:p>
            <a:r>
              <a:rPr lang="ko-KR" altLang="en-US" dirty="0" err="1"/>
              <a:t>클럽명</a:t>
            </a:r>
            <a:r>
              <a:rPr lang="ko-KR" altLang="en-US" dirty="0"/>
              <a:t> 중복 검사를 해야지 클럽 등록이 가능합니다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DA90AE4-CB72-940C-F95F-7B5FCA8C8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3" y="1620850"/>
            <a:ext cx="7074520" cy="31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893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중복 검사의 경우 회원이 입력한 값과 동일한 클럽명이 존재하는지 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에서 조회결과를 </a:t>
            </a:r>
            <a:r>
              <a:rPr lang="en-US" altLang="ko-KR" dirty="0"/>
              <a:t>COUNT</a:t>
            </a:r>
            <a:r>
              <a:rPr lang="ko-KR" altLang="en-US" dirty="0"/>
              <a:t>하여 조회된 값이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확인되면</a:t>
            </a:r>
            <a:endParaRPr lang="en-US" altLang="ko-KR" dirty="0"/>
          </a:p>
          <a:p>
            <a:r>
              <a:rPr lang="ko-KR" altLang="en-US" dirty="0"/>
              <a:t>버튼의 </a:t>
            </a:r>
            <a:r>
              <a:rPr lang="en-US" altLang="ko-KR" dirty="0"/>
              <a:t>disabled </a:t>
            </a:r>
            <a:r>
              <a:rPr lang="ko-KR" altLang="en-US" dirty="0"/>
              <a:t>속성을 </a:t>
            </a:r>
            <a:r>
              <a:rPr lang="en-US" altLang="ko-KR" dirty="0"/>
              <a:t>false</a:t>
            </a:r>
            <a:r>
              <a:rPr lang="ko-KR" altLang="en-US" dirty="0"/>
              <a:t>로 바꾸게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클럽명은 검사 후 </a:t>
            </a:r>
            <a:r>
              <a:rPr lang="en-US" altLang="ko-KR" dirty="0" err="1"/>
              <a:t>readonly</a:t>
            </a:r>
            <a:r>
              <a:rPr lang="ko-KR" altLang="en-US" dirty="0"/>
              <a:t>속성을 주게 되어 변경 할 수 없게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클럽명의 경우 정규식을 통해 검사하게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DDD0D89-64E3-5073-3356-1A9C8994BB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2" y="1620850"/>
            <a:ext cx="5574947" cy="236767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83679E6-1EC3-5253-19B5-1D1F993F7F9B}"/>
              </a:ext>
            </a:extLst>
          </p:cNvPr>
          <p:cNvSpPr/>
          <p:nvPr/>
        </p:nvSpPr>
        <p:spPr>
          <a:xfrm flipV="1">
            <a:off x="4394178" y="1840269"/>
            <a:ext cx="935468" cy="53871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836B269B-5CA3-FEE9-C3CF-F0067AD1AC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30" y="4014274"/>
            <a:ext cx="1521420" cy="1035064"/>
          </a:xfrm>
          <a:prstGeom prst="rect">
            <a:avLst/>
          </a:prstGeom>
        </p:spPr>
      </p:pic>
      <p:pic>
        <p:nvPicPr>
          <p:cNvPr id="13" name="그림 1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EEA6E7B-7D53-0056-050B-1466D25B9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42" y="3950778"/>
            <a:ext cx="2514701" cy="1255732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696A5D-BBCF-DD6E-B713-AEB274F07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59" y="1620849"/>
            <a:ext cx="4714649" cy="34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8E2A87-7171-671E-FDD4-BC498D29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6" y="1691660"/>
            <a:ext cx="5536142" cy="240924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786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정원의 경우 최대 </a:t>
            </a:r>
            <a:r>
              <a:rPr lang="en-US" altLang="ko-KR" dirty="0"/>
              <a:t>30</a:t>
            </a:r>
            <a:r>
              <a:rPr lang="ko-KR" altLang="en-US" dirty="0"/>
              <a:t>명에서 최소 </a:t>
            </a:r>
            <a:r>
              <a:rPr lang="en-US" altLang="ko-KR" dirty="0"/>
              <a:t>10</a:t>
            </a:r>
            <a:r>
              <a:rPr lang="ko-KR" altLang="en-US" dirty="0"/>
              <a:t>명까지 설정 하였으며 초과시 </a:t>
            </a:r>
            <a:r>
              <a:rPr lang="en-US" altLang="ko-KR" dirty="0" err="1"/>
              <a:t>swal</a:t>
            </a:r>
            <a:r>
              <a:rPr lang="ko-KR" altLang="en-US" dirty="0"/>
              <a:t>창으로 오류를 안내합니다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 내용은 </a:t>
            </a:r>
            <a:r>
              <a:rPr lang="en-US" altLang="ko-KR" dirty="0"/>
              <a:t>JS </a:t>
            </a:r>
            <a:r>
              <a:rPr lang="ko-KR" altLang="en-US" dirty="0"/>
              <a:t>조건문을 통해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3679E6-1EC3-5253-19B5-1D1F993F7F9B}"/>
              </a:ext>
            </a:extLst>
          </p:cNvPr>
          <p:cNvSpPr/>
          <p:nvPr/>
        </p:nvSpPr>
        <p:spPr>
          <a:xfrm flipV="1">
            <a:off x="1736748" y="2407125"/>
            <a:ext cx="935468" cy="53871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B2BE2D9D-94B7-1248-4A3C-8E63020E02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09" y="1571437"/>
            <a:ext cx="2214894" cy="1594237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BA4AB32-E638-69E8-C281-BCBCD09F8D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42" y="1492770"/>
            <a:ext cx="2469152" cy="3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690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</a:t>
            </a:r>
            <a:r>
              <a:rPr lang="ko-KR" altLang="en-US" dirty="0" err="1"/>
              <a:t>등록시</a:t>
            </a:r>
            <a:r>
              <a:rPr lang="ko-KR" altLang="en-US" dirty="0"/>
              <a:t> 다음에 입력되는 </a:t>
            </a:r>
            <a:r>
              <a:rPr lang="en-US" altLang="ko-KR" dirty="0"/>
              <a:t>primary key</a:t>
            </a:r>
            <a:r>
              <a:rPr lang="ko-KR" altLang="en-US" dirty="0"/>
              <a:t>를 조회 후 해당 값을 </a:t>
            </a:r>
            <a:r>
              <a:rPr lang="en-US" altLang="ko-KR" dirty="0"/>
              <a:t>VO</a:t>
            </a:r>
            <a:r>
              <a:rPr lang="ko-KR" altLang="en-US" dirty="0"/>
              <a:t>에 저장 후</a:t>
            </a:r>
            <a:endParaRPr lang="en-US" altLang="ko-KR" dirty="0"/>
          </a:p>
          <a:p>
            <a:r>
              <a:rPr lang="ko-KR" altLang="en-US" dirty="0"/>
              <a:t>클럽정보를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INSERT</a:t>
            </a:r>
            <a:r>
              <a:rPr lang="ko-KR" altLang="en-US" dirty="0"/>
              <a:t>를 </a:t>
            </a:r>
            <a:r>
              <a:rPr lang="ko-KR" altLang="en-US" dirty="0" err="1"/>
              <a:t>하게됩니다</a:t>
            </a:r>
            <a:r>
              <a:rPr lang="ko-KR" altLang="en-US" dirty="0"/>
              <a:t> </a:t>
            </a:r>
            <a:r>
              <a:rPr lang="en-US" altLang="ko-KR" dirty="0"/>
              <a:t>INSERT </a:t>
            </a:r>
            <a:r>
              <a:rPr lang="ko-KR" altLang="en-US" dirty="0" err="1"/>
              <a:t>진행시</a:t>
            </a:r>
            <a:r>
              <a:rPr lang="ko-KR" altLang="en-US" dirty="0"/>
              <a:t> </a:t>
            </a:r>
            <a:r>
              <a:rPr lang="ko-KR" altLang="en-US" dirty="0" err="1"/>
              <a:t>트랜젝션</a:t>
            </a:r>
            <a:r>
              <a:rPr lang="ko-KR" altLang="en-US" dirty="0"/>
              <a:t> 처리로</a:t>
            </a:r>
            <a:endParaRPr lang="en-US" altLang="ko-KR" dirty="0"/>
          </a:p>
          <a:p>
            <a:r>
              <a:rPr lang="ko-KR" altLang="en-US" dirty="0"/>
              <a:t>클럽을 생성하는 회원의 정보를 업데이트 하게 됩니다</a:t>
            </a:r>
            <a:r>
              <a:rPr lang="en-US" altLang="ko-KR" dirty="0"/>
              <a:t>.</a:t>
            </a:r>
          </a:p>
        </p:txBody>
      </p:sp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E6AF751-418A-64A4-75D8-703CD3D6EB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39884"/>
            <a:ext cx="4831951" cy="1462352"/>
          </a:xfrm>
          <a:prstGeom prst="rect">
            <a:avLst/>
          </a:prstGeom>
        </p:spPr>
      </p:pic>
      <p:pic>
        <p:nvPicPr>
          <p:cNvPr id="25" name="그림 24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0153F79F-6EA1-79E3-4782-ED9169FC54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6" y="1539884"/>
            <a:ext cx="2860203" cy="3427204"/>
          </a:xfrm>
          <a:prstGeom prst="rect">
            <a:avLst/>
          </a:prstGeom>
        </p:spPr>
      </p:pic>
      <p:pic>
        <p:nvPicPr>
          <p:cNvPr id="27" name="그림 2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536B2E9-C763-49BF-D891-65E7FE9E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141232"/>
            <a:ext cx="5741023" cy="13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삭제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46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삭제의 경우 클럽 리스트 페이지의 </a:t>
            </a:r>
            <a:r>
              <a:rPr lang="en-US" altLang="ko-KR" dirty="0"/>
              <a:t>manage </a:t>
            </a:r>
            <a:r>
              <a:rPr lang="ko-KR" altLang="en-US" dirty="0"/>
              <a:t>버튼을 통해 가능합니다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Swal</a:t>
            </a:r>
            <a:r>
              <a:rPr lang="ko-KR" altLang="en-US" dirty="0"/>
              <a:t>창으로 여부를 확인하고 확인 버튼을 누르면 삭제가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스크린샷, 텍스트, 직사각형, 라인이(가) 표시된 사진&#10;&#10;자동 생성된 설명">
            <a:extLst>
              <a:ext uri="{FF2B5EF4-FFF2-40B4-BE49-F238E27FC236}">
                <a16:creationId xmlns:a16="http://schemas.microsoft.com/office/drawing/2014/main" id="{318D09A8-A5D1-E48D-115C-986E06DF3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9" y="1481442"/>
            <a:ext cx="7131417" cy="238772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D904DAC-3457-030A-969F-159A7A02EFB7}"/>
              </a:ext>
            </a:extLst>
          </p:cNvPr>
          <p:cNvSpPr/>
          <p:nvPr/>
        </p:nvSpPr>
        <p:spPr>
          <a:xfrm flipV="1">
            <a:off x="3993811" y="2463522"/>
            <a:ext cx="935468" cy="53871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09B652-534A-8BAC-6DBE-85B986B2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1" y="1481442"/>
            <a:ext cx="2057506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0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530934A-6ADC-3A51-D1C3-2D7600AA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615977"/>
            <a:ext cx="4311872" cy="212100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삭제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791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삭제의 경우 </a:t>
            </a:r>
            <a:r>
              <a:rPr lang="ko-KR" altLang="en-US" dirty="0" err="1"/>
              <a:t>트랜젝션</a:t>
            </a:r>
            <a:r>
              <a:rPr lang="ko-KR" altLang="en-US" dirty="0"/>
              <a:t> 처리로 삭제하는 클럽 코드를 가진 회원의 클럽 코드 정보를 </a:t>
            </a:r>
            <a:r>
              <a:rPr lang="en-US" altLang="ko-KR" dirty="0"/>
              <a:t>null </a:t>
            </a:r>
            <a:r>
              <a:rPr lang="ko-KR" altLang="en-US" dirty="0"/>
              <a:t>값으로 변경을 하고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에서 보낸 클럽코드를 받아 삭제를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 후 클럽 리스트 페이지로 이동하게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3852112-D01E-F1C3-50D3-8014EF744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936200"/>
            <a:ext cx="4311872" cy="1162110"/>
          </a:xfrm>
          <a:prstGeom prst="rect">
            <a:avLst/>
          </a:prstGeom>
        </p:spPr>
      </p:pic>
      <p:pic>
        <p:nvPicPr>
          <p:cNvPr id="17" name="그림 16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0F0FCA4F-85E4-3549-6CFC-E48407B72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50" y="1578213"/>
            <a:ext cx="2362321" cy="1606633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B9F95E-1E21-3021-C21F-E49BF466F4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00" y="1578213"/>
            <a:ext cx="3750667" cy="35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95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개발 </a:t>
            </a:r>
            <a:r>
              <a:rPr lang="ko-KR" altLang="en-US" sz="2800" dirty="0">
                <a:solidFill>
                  <a:prstClr val="white"/>
                </a:solidFill>
                <a:latin typeface="마루 부리 Beta"/>
              </a:rPr>
              <a:t>환경과 순서도 및 테이블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6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0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페이지도 동일하게 로그인 하지 않은 회원은 접근이 불가능하게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9C41E219-4579-3622-9045-FED2D4F0E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24" y="1586518"/>
            <a:ext cx="5659774" cy="127631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D072E17-9E18-B718-6649-8CC0DABD3EEC}"/>
              </a:ext>
            </a:extLst>
          </p:cNvPr>
          <p:cNvSpPr/>
          <p:nvPr/>
        </p:nvSpPr>
        <p:spPr>
          <a:xfrm flipV="1">
            <a:off x="5740493" y="2353732"/>
            <a:ext cx="792035" cy="50909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9F400E8-BD49-72F9-14D9-0A3DB5D6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09" y="3083771"/>
            <a:ext cx="2743202" cy="1567544"/>
          </a:xfrm>
          <a:prstGeom prst="rect">
            <a:avLst/>
          </a:prstGeom>
        </p:spPr>
      </p:pic>
      <p:pic>
        <p:nvPicPr>
          <p:cNvPr id="11" name="그림 10" descr="텍스트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D00C0C05-AFB0-1CE5-9AC0-DD9120337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91" y="3130067"/>
            <a:ext cx="1200929" cy="157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7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074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페이지에서는 데이터 베이스에서 조회한 내용을 </a:t>
            </a:r>
            <a:r>
              <a:rPr lang="en-US" altLang="ko-KR" dirty="0"/>
              <a:t>Map </a:t>
            </a:r>
            <a:r>
              <a:rPr lang="ko-KR" altLang="en-US" dirty="0"/>
              <a:t>데이터로 </a:t>
            </a:r>
            <a:r>
              <a:rPr lang="en-US" altLang="ko-KR" dirty="0"/>
              <a:t>html</a:t>
            </a:r>
            <a:r>
              <a:rPr lang="ko-KR" altLang="en-US" dirty="0"/>
              <a:t>로 보냅니다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회원의 사진</a:t>
            </a:r>
            <a:r>
              <a:rPr lang="en-US" altLang="ko-KR" dirty="0"/>
              <a:t>,</a:t>
            </a:r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생년월일</a:t>
            </a:r>
            <a:r>
              <a:rPr lang="en-US" altLang="ko-KR" dirty="0"/>
              <a:t>,</a:t>
            </a:r>
            <a:r>
              <a:rPr lang="ko-KR" altLang="en-US" dirty="0"/>
              <a:t>회원가입일</a:t>
            </a:r>
            <a:r>
              <a:rPr lang="en-US" altLang="ko-KR" dirty="0"/>
              <a:t>, </a:t>
            </a:r>
            <a:r>
              <a:rPr lang="ko-KR" altLang="en-US" dirty="0"/>
              <a:t>가입된 클럽</a:t>
            </a:r>
            <a:r>
              <a:rPr lang="en-US" altLang="ko-KR" dirty="0"/>
              <a:t>, </a:t>
            </a:r>
            <a:r>
              <a:rPr lang="ko-KR" altLang="en-US" dirty="0"/>
              <a:t>경고포인트</a:t>
            </a:r>
            <a:r>
              <a:rPr lang="en-US" altLang="ko-KR" dirty="0"/>
              <a:t> </a:t>
            </a:r>
            <a:r>
              <a:rPr lang="ko-KR" altLang="en-US" dirty="0"/>
              <a:t>현재 </a:t>
            </a:r>
            <a:r>
              <a:rPr lang="ko-KR" altLang="en-US" dirty="0" err="1"/>
              <a:t>티어와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현재 포인트</a:t>
            </a:r>
            <a:r>
              <a:rPr lang="en-US" altLang="ko-KR" dirty="0"/>
              <a:t>, </a:t>
            </a:r>
            <a:r>
              <a:rPr lang="ko-KR" altLang="en-US" dirty="0"/>
              <a:t>전적과 경고 사유를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96B25967-0B79-0AE8-21D5-FE5594FE8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0" y="1700429"/>
            <a:ext cx="4494542" cy="335214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4D749F-062F-5613-4570-2110DB1B3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02" y="1700429"/>
            <a:ext cx="6773123" cy="33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05552" y="608790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위의 내용의 </a:t>
            </a:r>
            <a:r>
              <a:rPr lang="en-US" altLang="ko-KR" dirty="0"/>
              <a:t>DB</a:t>
            </a:r>
            <a:r>
              <a:rPr lang="ko-KR" altLang="en-US" dirty="0"/>
              <a:t>에서 조회된 쿼리 입니다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2E97B6A-DDD2-AC41-EF63-BAE73D67BD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13367"/>
            <a:ext cx="5225555" cy="2155646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0C3285B-FB6D-B970-40BA-ADA4238567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68" y="3846959"/>
            <a:ext cx="2466200" cy="1668937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1DA2383-516D-2729-B1E7-4BC2D6E0A2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22" y="3846960"/>
            <a:ext cx="2566213" cy="1668936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CD6FEFE-3F1D-D861-7699-7B80A81DFD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72" y="1513366"/>
            <a:ext cx="5205296" cy="2155637"/>
          </a:xfrm>
          <a:prstGeom prst="rect">
            <a:avLst/>
          </a:prstGeom>
        </p:spPr>
      </p:pic>
      <p:pic>
        <p:nvPicPr>
          <p:cNvPr id="18" name="그림 1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A6EE817-C659-0007-7DCE-8A6DF360D4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72" y="3846959"/>
            <a:ext cx="2621372" cy="1691454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6C8F110-61E5-3463-B149-E8ADD052485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10" y="3846960"/>
            <a:ext cx="2569058" cy="16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9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620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페이지에서는 데이터 베이스에서 조회한 내용으로 회원의 사진</a:t>
            </a:r>
            <a:r>
              <a:rPr lang="en-US" altLang="ko-KR" dirty="0"/>
              <a:t>,</a:t>
            </a:r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생년월일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회원가입일</a:t>
            </a:r>
            <a:r>
              <a:rPr lang="en-US" altLang="ko-KR" dirty="0"/>
              <a:t>, </a:t>
            </a:r>
            <a:r>
              <a:rPr lang="ko-KR" altLang="en-US" dirty="0"/>
              <a:t>가입된 클럽</a:t>
            </a:r>
            <a:r>
              <a:rPr lang="en-US" altLang="ko-KR" dirty="0"/>
              <a:t>, </a:t>
            </a:r>
            <a:r>
              <a:rPr lang="ko-KR" altLang="en-US" dirty="0"/>
              <a:t>경고포인트</a:t>
            </a:r>
            <a:r>
              <a:rPr lang="en-US" altLang="ko-KR" dirty="0"/>
              <a:t> </a:t>
            </a:r>
            <a:r>
              <a:rPr lang="ko-KR" altLang="en-US" dirty="0"/>
              <a:t>현재 </a:t>
            </a:r>
            <a:r>
              <a:rPr lang="ko-KR" altLang="en-US" dirty="0" err="1"/>
              <a:t>티어와</a:t>
            </a:r>
            <a:r>
              <a:rPr lang="ko-KR" altLang="en-US" dirty="0"/>
              <a:t> 현재 포인트</a:t>
            </a:r>
            <a:r>
              <a:rPr lang="en-US" altLang="ko-KR" dirty="0"/>
              <a:t>, </a:t>
            </a:r>
            <a:r>
              <a:rPr lang="ko-KR" altLang="en-US" dirty="0"/>
              <a:t>전적과 경고 사유를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기본이미지로</a:t>
            </a:r>
            <a:r>
              <a:rPr lang="ko-KR" altLang="en-US" dirty="0"/>
              <a:t> 위 사진으로 설정했고 이미지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JS</a:t>
            </a:r>
            <a:r>
              <a:rPr lang="ko-KR" altLang="en-US" dirty="0"/>
              <a:t>를 통해 파일 업로드창이 열립니다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603B206-7217-F816-D016-FCC9CFE343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601150"/>
            <a:ext cx="4288421" cy="342820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7075821-D305-B6B8-C60C-A57FCA5AD740}"/>
              </a:ext>
            </a:extLst>
          </p:cNvPr>
          <p:cNvSpPr/>
          <p:nvPr/>
        </p:nvSpPr>
        <p:spPr>
          <a:xfrm flipV="1">
            <a:off x="2087167" y="1858186"/>
            <a:ext cx="1611728" cy="106789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308A8A3-42BA-4C95-0BB3-C05DEF13F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65" y="4207040"/>
            <a:ext cx="4216617" cy="844593"/>
          </a:xfrm>
          <a:prstGeom prst="rect">
            <a:avLst/>
          </a:prstGeom>
        </p:spPr>
      </p:pic>
      <p:pic>
        <p:nvPicPr>
          <p:cNvPr id="17" name="그림 16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5D1303-8B27-BABD-A58F-43DED1761A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65" y="1461428"/>
            <a:ext cx="4831845" cy="26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103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파일을 선택하고 변경하기 버튼을 누르면 </a:t>
            </a:r>
            <a:r>
              <a:rPr lang="en-US" altLang="ko-KR" dirty="0" err="1"/>
              <a:t>swal</a:t>
            </a:r>
            <a:r>
              <a:rPr lang="ko-KR" altLang="en-US" dirty="0"/>
              <a:t>창으로 여부를 확인 후 확인 버튼</a:t>
            </a:r>
            <a:r>
              <a:rPr lang="en-US" altLang="ko-KR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이미지가 변경됩니다</a:t>
            </a:r>
            <a:r>
              <a:rPr lang="en-US" altLang="ko-KR" dirty="0"/>
              <a:t>. </a:t>
            </a: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603B206-7217-F816-D016-FCC9CFE343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601150"/>
            <a:ext cx="4288421" cy="342820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7075821-D305-B6B8-C60C-A57FCA5AD740}"/>
              </a:ext>
            </a:extLst>
          </p:cNvPr>
          <p:cNvSpPr/>
          <p:nvPr/>
        </p:nvSpPr>
        <p:spPr>
          <a:xfrm flipV="1">
            <a:off x="4340507" y="2754774"/>
            <a:ext cx="532437" cy="45719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1357757-657F-FB67-A179-8E8215E498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79" y="1530818"/>
            <a:ext cx="1517140" cy="1530686"/>
          </a:xfrm>
          <a:prstGeom prst="rect">
            <a:avLst/>
          </a:prstGeom>
        </p:spPr>
      </p:pic>
      <p:pic>
        <p:nvPicPr>
          <p:cNvPr id="11" name="그림 10" descr="텍스트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A882579C-46EF-96B7-392E-CFD7F62F03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55" y="3429000"/>
            <a:ext cx="1488850" cy="1059977"/>
          </a:xfrm>
          <a:prstGeom prst="rect">
            <a:avLst/>
          </a:prstGeom>
        </p:spPr>
      </p:pic>
      <p:pic>
        <p:nvPicPr>
          <p:cNvPr id="14" name="그림 13" descr="스크린샷, 사람, 텍스트, 의류이(가) 표시된 사진&#10;&#10;자동 생성된 설명">
            <a:extLst>
              <a:ext uri="{FF2B5EF4-FFF2-40B4-BE49-F238E27FC236}">
                <a16:creationId xmlns:a16="http://schemas.microsoft.com/office/drawing/2014/main" id="{744E0276-D15E-5ED5-7E6D-5C64625E13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05" y="2221902"/>
            <a:ext cx="4934028" cy="17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5F42E0-A9A9-1F46-A26A-16034EB11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18927"/>
            <a:ext cx="5310950" cy="265952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342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현재 스프링 부트의 내장된 </a:t>
            </a:r>
            <a:r>
              <a:rPr lang="ko-KR" altLang="en-US" dirty="0" err="1"/>
              <a:t>톰캣</a:t>
            </a:r>
            <a:r>
              <a:rPr lang="ko-KR" altLang="en-US" dirty="0"/>
              <a:t> 서버를 이용하기 때문에</a:t>
            </a:r>
            <a:r>
              <a:rPr lang="en-US" altLang="ko-KR" dirty="0"/>
              <a:t> </a:t>
            </a:r>
            <a:r>
              <a:rPr lang="ko-KR" altLang="en-US" dirty="0"/>
              <a:t>이미지가 바로 업로드 안되는 문제가 있어 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데이터를 등록 후 </a:t>
            </a:r>
            <a:r>
              <a:rPr lang="en-US" altLang="ko-KR" dirty="0"/>
              <a:t>JS</a:t>
            </a:r>
            <a:r>
              <a:rPr lang="ko-KR" altLang="en-US" dirty="0"/>
              <a:t>에서 </a:t>
            </a:r>
            <a:r>
              <a:rPr lang="en-US" altLang="ko-KR" dirty="0" err="1"/>
              <a:t>setInterval</a:t>
            </a:r>
            <a:r>
              <a:rPr lang="ko-KR" altLang="en-US" dirty="0"/>
              <a:t>함수를</a:t>
            </a:r>
            <a:r>
              <a:rPr lang="en-US" altLang="ko-KR" dirty="0"/>
              <a:t> </a:t>
            </a:r>
            <a:r>
              <a:rPr lang="ko-KR" altLang="en-US" dirty="0"/>
              <a:t>사용해 </a:t>
            </a:r>
            <a:r>
              <a:rPr lang="en-US" altLang="ko-KR" dirty="0"/>
              <a:t>3</a:t>
            </a:r>
            <a:r>
              <a:rPr lang="ko-KR" altLang="en-US" dirty="0"/>
              <a:t>초간의 대기를 설정 후 </a:t>
            </a:r>
            <a:r>
              <a:rPr lang="en-US" altLang="ko-KR" dirty="0"/>
              <a:t> </a:t>
            </a:r>
            <a:r>
              <a:rPr lang="ko-KR" altLang="en-US" dirty="0"/>
              <a:t>페이지 이동을 하여 </a:t>
            </a:r>
            <a:endParaRPr lang="en-US" altLang="ko-KR" dirty="0"/>
          </a:p>
          <a:p>
            <a:r>
              <a:rPr lang="ko-KR" altLang="en-US" dirty="0"/>
              <a:t>이미지를 띄우게 구현했습니다</a:t>
            </a:r>
            <a:r>
              <a:rPr lang="en-US" altLang="ko-KR" dirty="0"/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075821-D305-B6B8-C60C-A57FCA5AD740}"/>
              </a:ext>
            </a:extLst>
          </p:cNvPr>
          <p:cNvSpPr/>
          <p:nvPr/>
        </p:nvSpPr>
        <p:spPr>
          <a:xfrm flipV="1">
            <a:off x="954911" y="2696901"/>
            <a:ext cx="4294208" cy="114010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7DF6414-295A-72FA-FA16-38C71C7ADA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67" y="1518927"/>
            <a:ext cx="3834190" cy="11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7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307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등록의 경우 </a:t>
            </a:r>
            <a:r>
              <a:rPr lang="en-US" altLang="ko-KR" dirty="0" err="1"/>
              <a:t>UploadUtill</a:t>
            </a:r>
            <a:r>
              <a:rPr lang="en-US" altLang="ko-KR" dirty="0"/>
              <a:t> </a:t>
            </a:r>
            <a:r>
              <a:rPr lang="ko-KR" altLang="en-US" dirty="0"/>
              <a:t>별도의 클래스를 만들어 </a:t>
            </a:r>
            <a:r>
              <a:rPr lang="en-US" altLang="ko-KR" dirty="0"/>
              <a:t>Multipart</a:t>
            </a:r>
            <a:r>
              <a:rPr lang="ko-KR" altLang="en-US" dirty="0"/>
              <a:t>객체로 이미지를 받아</a:t>
            </a:r>
            <a:endParaRPr lang="en-US" altLang="ko-KR" dirty="0"/>
          </a:p>
          <a:p>
            <a:r>
              <a:rPr lang="ko-KR" altLang="en-US" dirty="0"/>
              <a:t>등록 하였고 첨부 파일명은 </a:t>
            </a:r>
            <a:r>
              <a:rPr lang="en-US" altLang="ko-KR" dirty="0"/>
              <a:t>UUID</a:t>
            </a:r>
            <a:r>
              <a:rPr lang="ko-KR" altLang="en-US" dirty="0"/>
              <a:t> 클래스의 </a:t>
            </a:r>
            <a:r>
              <a:rPr lang="en-US" altLang="ko-KR" dirty="0" err="1"/>
              <a:t>ramdomUUID</a:t>
            </a:r>
            <a:r>
              <a:rPr lang="en-US" altLang="ko-KR" dirty="0"/>
              <a:t> </a:t>
            </a:r>
            <a:r>
              <a:rPr lang="ko-KR" altLang="en-US" dirty="0"/>
              <a:t>함수를 통해 등록하였습니다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파일명의 마지막 확장자는 </a:t>
            </a:r>
            <a:r>
              <a:rPr lang="en-US" altLang="ko-KR" dirty="0"/>
              <a:t>substring </a:t>
            </a:r>
            <a:r>
              <a:rPr lang="ko-KR" altLang="en-US" dirty="0"/>
              <a:t>함수와 </a:t>
            </a:r>
            <a:r>
              <a:rPr lang="en-US" altLang="ko-KR" dirty="0" err="1"/>
              <a:t>indexOf</a:t>
            </a:r>
            <a:r>
              <a:rPr lang="en-US" altLang="ko-KR" dirty="0"/>
              <a:t> </a:t>
            </a:r>
            <a:r>
              <a:rPr lang="ko-KR" altLang="en-US" dirty="0"/>
              <a:t>함수로 확장자 구분 후 등록하였습니다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 저장 경로는 상수클래스의 값으로 지정하여 업로드 하였습니다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6267B36-FAED-A45F-C7E1-EE9CA70241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7" y="1533846"/>
            <a:ext cx="5391459" cy="3456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0F335A-63B1-FBD0-00A1-265C40F62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65" y="4221807"/>
            <a:ext cx="8217322" cy="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595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</a:t>
            </a:r>
            <a:r>
              <a:rPr lang="en-US" altLang="ko-KR" dirty="0" err="1"/>
              <a:t>UploadUtil</a:t>
            </a:r>
            <a:r>
              <a:rPr lang="en-US" altLang="ko-KR" dirty="0"/>
              <a:t> </a:t>
            </a:r>
            <a:r>
              <a:rPr lang="ko-KR" altLang="en-US" dirty="0"/>
              <a:t>클래스의 메소드를 호출하여 </a:t>
            </a:r>
            <a:r>
              <a:rPr lang="en-US" altLang="ko-KR" dirty="0"/>
              <a:t>VO</a:t>
            </a:r>
            <a:r>
              <a:rPr lang="ko-KR" altLang="en-US" dirty="0"/>
              <a:t>로 받아 등록을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회원의 이미지가 등록 되어있으면 등록되어 있는 이미지를 지우고 새로 등록하게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 및 프로젝트에 저장된 모든 이미지가 지워집니다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311562-7E1C-F5B5-2C50-3ABDD95940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6" y="1534024"/>
            <a:ext cx="5542154" cy="306691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6B50BC-9884-3259-590D-68A545C5282A}"/>
              </a:ext>
            </a:extLst>
          </p:cNvPr>
          <p:cNvSpPr/>
          <p:nvPr/>
        </p:nvSpPr>
        <p:spPr>
          <a:xfrm flipV="1">
            <a:off x="757088" y="2432183"/>
            <a:ext cx="5429580" cy="134116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D7F462-E556-01D2-E6AE-3EB1C1C975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17" y="1534024"/>
            <a:ext cx="2319314" cy="1614287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5B18CC2-7408-BD9C-66A2-D6EA8AE157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17" y="3214865"/>
            <a:ext cx="5225305" cy="17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595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</a:t>
            </a:r>
            <a:r>
              <a:rPr lang="en-US" altLang="ko-KR" dirty="0" err="1"/>
              <a:t>UploadUtil</a:t>
            </a:r>
            <a:r>
              <a:rPr lang="en-US" altLang="ko-KR" dirty="0"/>
              <a:t> </a:t>
            </a:r>
            <a:r>
              <a:rPr lang="ko-KR" altLang="en-US" dirty="0"/>
              <a:t>클래스의 메소드를 호출하여 </a:t>
            </a:r>
            <a:r>
              <a:rPr lang="en-US" altLang="ko-KR" dirty="0"/>
              <a:t>VO</a:t>
            </a:r>
            <a:r>
              <a:rPr lang="ko-KR" altLang="en-US" dirty="0"/>
              <a:t>로 받아 등록을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회원의 이미지가 등록 되어있으면 등록되어 있는 이미지를 지우고 새로 등록하게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 및 프로젝트에 저장된 모든 이미지가 지워집니다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311562-7E1C-F5B5-2C50-3ABDD95940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6" y="1534024"/>
            <a:ext cx="5542154" cy="306691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6B50BC-9884-3259-590D-68A545C5282A}"/>
              </a:ext>
            </a:extLst>
          </p:cNvPr>
          <p:cNvSpPr/>
          <p:nvPr/>
        </p:nvSpPr>
        <p:spPr>
          <a:xfrm flipV="1">
            <a:off x="757088" y="2432183"/>
            <a:ext cx="5429580" cy="134116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D7F462-E556-01D2-E6AE-3EB1C1C975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17" y="1534024"/>
            <a:ext cx="2319314" cy="1614287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5B18CC2-7408-BD9C-66A2-D6EA8AE157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17" y="3214865"/>
            <a:ext cx="5225305" cy="17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59C4E919-0A27-EBF9-7D80-FA5EC50B7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0" y="1537086"/>
            <a:ext cx="6766639" cy="16706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249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 하단부에서 회원의 전적 조회 및 포인트가 확인이 가능하며 </a:t>
            </a:r>
            <a:r>
              <a:rPr lang="en-US" altLang="ko-KR" dirty="0"/>
              <a:t>100</a:t>
            </a:r>
            <a:r>
              <a:rPr lang="ko-KR" altLang="en-US" dirty="0"/>
              <a:t>점에 </a:t>
            </a:r>
            <a:r>
              <a:rPr lang="ko-KR" altLang="en-US" dirty="0" err="1"/>
              <a:t>도달시</a:t>
            </a:r>
            <a:endParaRPr lang="en-US" altLang="ko-KR" dirty="0"/>
          </a:p>
          <a:p>
            <a:r>
              <a:rPr lang="ko-KR" altLang="en-US" dirty="0"/>
              <a:t>승급신청이 가능합니다</a:t>
            </a:r>
            <a:r>
              <a:rPr lang="en-US" altLang="ko-KR" dirty="0"/>
              <a:t>. </a:t>
            </a:r>
            <a:r>
              <a:rPr lang="ko-KR" altLang="en-US" dirty="0" err="1"/>
              <a:t>신청시</a:t>
            </a:r>
            <a:r>
              <a:rPr lang="ko-KR" altLang="en-US" dirty="0"/>
              <a:t> 먼저 신청 </a:t>
            </a:r>
            <a:r>
              <a:rPr lang="ko-KR" altLang="en-US" dirty="0" err="1"/>
              <a:t>내역중</a:t>
            </a:r>
            <a:r>
              <a:rPr lang="ko-KR" altLang="en-US" dirty="0"/>
              <a:t> </a:t>
            </a:r>
            <a:r>
              <a:rPr lang="ko-KR" altLang="en-US" dirty="0" err="1"/>
              <a:t>미승인</a:t>
            </a:r>
            <a:r>
              <a:rPr lang="ko-KR" altLang="en-US" dirty="0"/>
              <a:t> 내용이 있는지 조회를 한 후</a:t>
            </a:r>
            <a:endParaRPr lang="en-US" altLang="ko-KR" dirty="0"/>
          </a:p>
          <a:p>
            <a:r>
              <a:rPr lang="ko-KR" altLang="en-US" dirty="0"/>
              <a:t>회원의 점수를 </a:t>
            </a:r>
            <a:r>
              <a:rPr lang="en-US" altLang="ko-KR" dirty="0"/>
              <a:t>DB</a:t>
            </a:r>
            <a:r>
              <a:rPr lang="ko-KR" altLang="en-US" dirty="0"/>
              <a:t>에서 조회하여 점수가 모자라면 </a:t>
            </a:r>
            <a:r>
              <a:rPr lang="en-US" altLang="ko-KR" dirty="0" err="1"/>
              <a:t>swal</a:t>
            </a:r>
            <a:r>
              <a:rPr lang="ko-KR" altLang="en-US" dirty="0"/>
              <a:t>로 오류를 안내합니다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중복 신청도 불가합니다</a:t>
            </a:r>
            <a:r>
              <a:rPr lang="en-US" altLang="ko-KR" dirty="0"/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6B50BC-9884-3259-590D-68A545C5282A}"/>
              </a:ext>
            </a:extLst>
          </p:cNvPr>
          <p:cNvSpPr/>
          <p:nvPr/>
        </p:nvSpPr>
        <p:spPr>
          <a:xfrm flipV="1">
            <a:off x="1572721" y="2857558"/>
            <a:ext cx="1766969" cy="35013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BE5CC05-EE2E-E081-2F37-750CB4AB04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03" y="3332441"/>
            <a:ext cx="2881934" cy="1831316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F4F083-FA60-7317-2210-D7B7CD47B5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7" y="3337456"/>
            <a:ext cx="4506456" cy="1831309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CE1DDE-917A-2B79-57F7-14DAF8B39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84" y="1665557"/>
            <a:ext cx="4097352" cy="1478798"/>
          </a:xfrm>
          <a:prstGeom prst="rect">
            <a:avLst/>
          </a:prstGeom>
        </p:spPr>
      </p:pic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79B9054-366A-AEE5-8241-0BCD88D590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605" y="3332441"/>
            <a:ext cx="1859078" cy="18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3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19F1816B-B4F1-E59F-77BA-56CDE25E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4" y="4690006"/>
            <a:ext cx="2321372" cy="99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C41A5A65-B2B6-3CD3-D128-10CB1EEC8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369" y="924334"/>
            <a:ext cx="2195426" cy="21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C47563-0395-5B50-5888-3F57023436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089" y="2858628"/>
            <a:ext cx="1751242" cy="1704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F49AC-7AFB-1C52-09D3-226015517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90" y="696300"/>
            <a:ext cx="2524666" cy="25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84FF43E-0ED5-3DC3-0F1A-3F5D7A733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370" y="2534591"/>
            <a:ext cx="2524666" cy="25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040307-6055-E900-E19E-C19C6668F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" y="2490435"/>
            <a:ext cx="2926129" cy="253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4100D-5EFE-821B-DC72-08D065A8F5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00" y="3258493"/>
            <a:ext cx="2304436" cy="9525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30BA0A6-27C1-1A3C-C953-E1B176D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5" y="589111"/>
            <a:ext cx="2192843" cy="219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C1090E0-B401-F2B9-2F42-7983C3782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83" y="1344600"/>
            <a:ext cx="1505443" cy="134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B25CDD-A58D-CD37-C389-1C29AC2C97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21" y="4414020"/>
            <a:ext cx="3334236" cy="1907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454A21-87DF-E511-7DFD-7534A45FFC3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31" y="4155789"/>
            <a:ext cx="2749409" cy="27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69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승급 신청 할 수 있는 점수에 도달하면 승급 신청이 정상적으로 처리됩니다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신청된 내용은 승급 신청 테이블에 </a:t>
            </a:r>
            <a:r>
              <a:rPr lang="en-US" altLang="ko-KR" dirty="0"/>
              <a:t>INSERT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승급 신청 내용을 확인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0" name="그림 9" descr="스크린샷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1EC57B53-B3CF-6315-0741-C816CC91F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53" y="1505085"/>
            <a:ext cx="6661979" cy="1684559"/>
          </a:xfrm>
          <a:prstGeom prst="rect">
            <a:avLst/>
          </a:prstGeom>
        </p:spPr>
      </p:pic>
      <p:pic>
        <p:nvPicPr>
          <p:cNvPr id="13" name="그림 12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4BC8E0E7-0F6D-8B85-5B06-2673AAEA74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53" y="3207512"/>
            <a:ext cx="4751407" cy="1972050"/>
          </a:xfrm>
          <a:prstGeom prst="rect">
            <a:avLst/>
          </a:prstGeom>
        </p:spPr>
      </p:pic>
      <p:pic>
        <p:nvPicPr>
          <p:cNvPr id="17" name="그림 1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6816934-8B92-6A3E-DEC4-28EFA9044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50994"/>
            <a:ext cx="3337068" cy="19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E0642D07-6501-6250-300A-F54A28D4F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2" y="1788596"/>
            <a:ext cx="6877694" cy="200171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76434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클럽에 가입되어 있는 회원이라면 하단의 클럽 탈퇴 버튼이 활성화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클럽 탈퇴 여부를 </a:t>
            </a:r>
            <a:r>
              <a:rPr lang="en-US" altLang="ko-KR" dirty="0" err="1"/>
              <a:t>swal</a:t>
            </a:r>
            <a:r>
              <a:rPr lang="ko-KR" altLang="en-US" dirty="0"/>
              <a:t>로 안내하고 확인 버튼 </a:t>
            </a:r>
            <a:r>
              <a:rPr lang="ko-KR" altLang="en-US" dirty="0" err="1"/>
              <a:t>클릭시</a:t>
            </a:r>
            <a:r>
              <a:rPr lang="ko-KR" altLang="en-US" dirty="0"/>
              <a:t> 회원의 클럽코드를</a:t>
            </a:r>
            <a:endParaRPr lang="en-US" altLang="ko-KR" dirty="0"/>
          </a:p>
          <a:p>
            <a:r>
              <a:rPr lang="en-US" altLang="ko-KR" dirty="0"/>
              <a:t>Null</a:t>
            </a:r>
            <a:r>
              <a:rPr lang="ko-KR" altLang="en-US" dirty="0"/>
              <a:t>값으로 변경하고 회원이 이전 소속된 클럽의 인원을 </a:t>
            </a:r>
            <a:r>
              <a:rPr lang="en-US" altLang="ko-KR" dirty="0"/>
              <a:t>-1</a:t>
            </a:r>
            <a:r>
              <a:rPr lang="ko-KR" altLang="en-US" dirty="0"/>
              <a:t>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내용도 </a:t>
            </a:r>
            <a:r>
              <a:rPr lang="ko-KR" altLang="en-US" dirty="0" err="1"/>
              <a:t>트랜젝션</a:t>
            </a:r>
            <a:r>
              <a:rPr lang="ko-KR" altLang="en-US" dirty="0"/>
              <a:t> 처리를 통해 두 </a:t>
            </a:r>
            <a:r>
              <a:rPr lang="ko-KR" altLang="en-US" dirty="0" err="1"/>
              <a:t>쿼리중</a:t>
            </a:r>
            <a:r>
              <a:rPr lang="ko-KR" altLang="en-US" dirty="0"/>
              <a:t> 하나라도 실행되지 않으면</a:t>
            </a:r>
            <a:endParaRPr lang="en-US" altLang="ko-KR" dirty="0"/>
          </a:p>
          <a:p>
            <a:r>
              <a:rPr lang="ko-KR" altLang="en-US" dirty="0"/>
              <a:t>쿼리는 실행되지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7738661-5751-6F17-463D-917E4A208651}"/>
              </a:ext>
            </a:extLst>
          </p:cNvPr>
          <p:cNvSpPr/>
          <p:nvPr/>
        </p:nvSpPr>
        <p:spPr>
          <a:xfrm flipV="1">
            <a:off x="5114130" y="3440183"/>
            <a:ext cx="1766969" cy="35013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B33C44-8EEA-F39D-EDCB-C810625E102B}"/>
              </a:ext>
            </a:extLst>
          </p:cNvPr>
          <p:cNvSpPr/>
          <p:nvPr/>
        </p:nvSpPr>
        <p:spPr>
          <a:xfrm flipV="1">
            <a:off x="954912" y="1649188"/>
            <a:ext cx="3561094" cy="42556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79C219F-F42F-55BB-0C43-74EA675BC0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2" y="3922294"/>
            <a:ext cx="1740014" cy="1114490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D494376-39EA-8B05-14AB-2B3E09F95E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06" y="1774673"/>
            <a:ext cx="4430878" cy="1956426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DC2C7F-B1EA-3C68-D234-E842DA637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32" y="3913784"/>
            <a:ext cx="6438609" cy="12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A27802C-814E-48F4-4BC5-D56CA7CFDE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75" y="1712933"/>
            <a:ext cx="7056804" cy="3379238"/>
          </a:xfrm>
          <a:prstGeom prst="rect">
            <a:avLst/>
          </a:prstGeom>
        </p:spPr>
      </p:pic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BCB7D7B-13C4-EDC8-8CCC-DF25A1344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3" y="1381312"/>
            <a:ext cx="4621547" cy="104218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740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 페이지는 로그인 정보가 없어도 확인 할 수 있도록 구현 하였습니다</a:t>
            </a:r>
            <a:r>
              <a:rPr lang="en-US" altLang="ko-KR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B572862-47AD-8815-CF2C-F98719EB4EFB}"/>
              </a:ext>
            </a:extLst>
          </p:cNvPr>
          <p:cNvSpPr/>
          <p:nvPr/>
        </p:nvSpPr>
        <p:spPr>
          <a:xfrm flipV="1">
            <a:off x="4390163" y="2115880"/>
            <a:ext cx="434052" cy="23060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2A485B4F-2FE5-EEF0-84F7-098F99150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8" y="2714471"/>
            <a:ext cx="3702444" cy="23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886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정보를 점수 순으로 </a:t>
            </a:r>
            <a:r>
              <a:rPr lang="en-US" altLang="ko-KR" dirty="0"/>
              <a:t>ORDER BY </a:t>
            </a:r>
            <a:r>
              <a:rPr lang="ko-KR" altLang="en-US" dirty="0"/>
              <a:t>내림차순 정렬로 데이터 베이스에서 조회를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랭킹 페이지의 상단부의 </a:t>
            </a:r>
            <a:r>
              <a:rPr lang="en-US" altLang="ko-KR" dirty="0"/>
              <a:t>SELECT BOX</a:t>
            </a:r>
            <a:r>
              <a:rPr lang="ko-KR" altLang="en-US" dirty="0"/>
              <a:t>의 값을 변경하면 </a:t>
            </a:r>
            <a:r>
              <a:rPr lang="en-US" altLang="ko-KR" dirty="0"/>
              <a:t>Ajax</a:t>
            </a:r>
            <a:r>
              <a:rPr lang="ko-KR" altLang="en-US" dirty="0"/>
              <a:t>로 선택한 </a:t>
            </a:r>
            <a:r>
              <a:rPr lang="ko-KR" altLang="en-US" dirty="0" err="1"/>
              <a:t>티어코드에</a:t>
            </a:r>
            <a:r>
              <a:rPr lang="ko-KR" altLang="en-US" dirty="0"/>
              <a:t> 맞는</a:t>
            </a:r>
            <a:endParaRPr lang="en-US" altLang="ko-KR" dirty="0"/>
          </a:p>
          <a:p>
            <a:r>
              <a:rPr lang="ko-KR" altLang="en-US" dirty="0"/>
              <a:t>회원 목록과 랭킹을 비동기 방식으로 조회를 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낱말맞추기 퍼즐, 스티치이(가) 표시된 사진&#10;&#10;자동 생성된 설명">
            <a:extLst>
              <a:ext uri="{FF2B5EF4-FFF2-40B4-BE49-F238E27FC236}">
                <a16:creationId xmlns:a16="http://schemas.microsoft.com/office/drawing/2014/main" id="{59FDD3B2-068F-F5EB-0882-7A0C394EC5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71" y="1529500"/>
            <a:ext cx="3488723" cy="3596982"/>
          </a:xfrm>
          <a:prstGeom prst="rect">
            <a:avLst/>
          </a:prstGeom>
        </p:spPr>
      </p:pic>
      <p:pic>
        <p:nvPicPr>
          <p:cNvPr id="14" name="그림 1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B2ED0AFB-5089-33D6-C5FA-59B7F002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91" y="1487217"/>
            <a:ext cx="4934105" cy="27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9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8868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정보를 점수 순으로 </a:t>
            </a:r>
            <a:r>
              <a:rPr lang="en-US" altLang="ko-KR" dirty="0"/>
              <a:t>ORDER BY </a:t>
            </a:r>
            <a:r>
              <a:rPr lang="ko-KR" altLang="en-US" dirty="0"/>
              <a:t>내림차순 정렬로 데이터 베이스에서 조회를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랭킹 페이지의 상단부의 </a:t>
            </a:r>
            <a:r>
              <a:rPr lang="en-US" altLang="ko-KR" dirty="0"/>
              <a:t>SELECT BOX</a:t>
            </a:r>
            <a:r>
              <a:rPr lang="ko-KR" altLang="en-US" dirty="0"/>
              <a:t>의 값을 변경하면 </a:t>
            </a:r>
            <a:r>
              <a:rPr lang="en-US" altLang="ko-KR" dirty="0"/>
              <a:t>Ajax</a:t>
            </a:r>
            <a:r>
              <a:rPr lang="ko-KR" altLang="en-US" dirty="0"/>
              <a:t>로 선택한 </a:t>
            </a:r>
            <a:r>
              <a:rPr lang="ko-KR" altLang="en-US" dirty="0" err="1"/>
              <a:t>티어코드에</a:t>
            </a:r>
            <a:r>
              <a:rPr lang="ko-KR" altLang="en-US" dirty="0"/>
              <a:t> 맞는</a:t>
            </a:r>
            <a:endParaRPr lang="en-US" altLang="ko-KR" dirty="0"/>
          </a:p>
          <a:p>
            <a:r>
              <a:rPr lang="ko-KR" altLang="en-US" dirty="0"/>
              <a:t>회원 목록과 랭킹 데이터 조회를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조건에 맞는 선수가 없으면 조건에 일치하는 선수가 없다는 안내를 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라인, 직사각형이(가) 표시된 사진&#10;&#10;자동 생성된 설명">
            <a:extLst>
              <a:ext uri="{FF2B5EF4-FFF2-40B4-BE49-F238E27FC236}">
                <a16:creationId xmlns:a16="http://schemas.microsoft.com/office/drawing/2014/main" id="{E7C535DF-DE7C-04D4-5956-429D1A507B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3" y="1585627"/>
            <a:ext cx="6893153" cy="1516387"/>
          </a:xfrm>
          <a:prstGeom prst="rect">
            <a:avLst/>
          </a:prstGeom>
        </p:spPr>
      </p:pic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ECC59226-A55D-101C-BD28-EE5D61685D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77" y="3341406"/>
            <a:ext cx="6893153" cy="1291469"/>
          </a:xfrm>
          <a:prstGeom prst="rect">
            <a:avLst/>
          </a:prstGeom>
        </p:spPr>
      </p:pic>
      <p:pic>
        <p:nvPicPr>
          <p:cNvPr id="12" name="그림 1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C9D0293-BF2D-D864-09A1-0F5F736DCA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89" y="975115"/>
            <a:ext cx="3836753" cy="41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2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769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페이지는 로그인 정보가 없어도 확인 할 수 있도록 구현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제목을 누르면 게시글의 상세 정보를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9C9E30E-91CF-A14D-C6D0-75467C921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70" y="1544948"/>
            <a:ext cx="4621547" cy="104218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DA4666B-7007-CEA9-5842-D9C73CC8A5FE}"/>
              </a:ext>
            </a:extLst>
          </p:cNvPr>
          <p:cNvSpPr/>
          <p:nvPr/>
        </p:nvSpPr>
        <p:spPr>
          <a:xfrm flipV="1">
            <a:off x="5054228" y="2254541"/>
            <a:ext cx="488992" cy="26819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6462B8E6-9136-76C8-5FD2-5C5ECF2E26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88" y="1562392"/>
            <a:ext cx="1795844" cy="1532791"/>
          </a:xfrm>
          <a:prstGeom prst="rect">
            <a:avLst/>
          </a:prstGeom>
        </p:spPr>
      </p:pic>
      <p:pic>
        <p:nvPicPr>
          <p:cNvPr id="14" name="그림 13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21D15E92-7891-AE86-0DD8-9AE9FA4E9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3" y="3090929"/>
            <a:ext cx="10191355" cy="197473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CF5240C6-C43B-D998-6236-F84B5E5C4934}"/>
              </a:ext>
            </a:extLst>
          </p:cNvPr>
          <p:cNvSpPr/>
          <p:nvPr/>
        </p:nvSpPr>
        <p:spPr>
          <a:xfrm flipV="1">
            <a:off x="3357901" y="3749603"/>
            <a:ext cx="1821769" cy="36606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9225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게시글의 조회수의 경우 상세정보 페이지 접속 후 </a:t>
            </a:r>
            <a:r>
              <a:rPr lang="ko-KR" altLang="en-US" dirty="0" err="1"/>
              <a:t>새로고침시</a:t>
            </a:r>
            <a:r>
              <a:rPr lang="ko-KR" altLang="en-US" dirty="0"/>
              <a:t> 조회수 업데이트가 되는 것을</a:t>
            </a:r>
            <a:endParaRPr lang="en-US" altLang="ko-KR" dirty="0"/>
          </a:p>
          <a:p>
            <a:r>
              <a:rPr lang="ko-KR" altLang="en-US" dirty="0"/>
              <a:t>방지하기 위해 </a:t>
            </a:r>
            <a:r>
              <a:rPr lang="en-US" altLang="ko-KR" dirty="0"/>
              <a:t>Ajax</a:t>
            </a:r>
            <a:r>
              <a:rPr lang="ko-KR" altLang="en-US" dirty="0"/>
              <a:t>로 제목 버튼을 클릭했을 때만 업데이트 할 수 있도록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1D04F38-8D48-5ADF-40C0-B3DF34EB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47" y="1481441"/>
            <a:ext cx="4711124" cy="3478307"/>
          </a:xfrm>
          <a:prstGeom prst="rect">
            <a:avLst/>
          </a:prstGeom>
        </p:spPr>
      </p:pic>
      <p:pic>
        <p:nvPicPr>
          <p:cNvPr id="12" name="그림 1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88080EE-D197-94EF-7560-FE9CB46AD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29" y="1481441"/>
            <a:ext cx="4711124" cy="13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7691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상세조회시 작성자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조회수</a:t>
            </a:r>
            <a:r>
              <a:rPr lang="en-US" altLang="ko-KR" dirty="0"/>
              <a:t>, </a:t>
            </a:r>
            <a:r>
              <a:rPr lang="ko-KR" altLang="en-US" dirty="0"/>
              <a:t>등록일</a:t>
            </a:r>
            <a:r>
              <a:rPr lang="en-US" altLang="ko-KR" dirty="0"/>
              <a:t>, </a:t>
            </a:r>
            <a:r>
              <a:rPr lang="ko-KR" altLang="en-US" dirty="0"/>
              <a:t>내용을 확인 할 수 있으며 </a:t>
            </a:r>
            <a:endParaRPr lang="en-US" altLang="ko-KR" dirty="0"/>
          </a:p>
          <a:p>
            <a:r>
              <a:rPr lang="ko-KR" altLang="en-US" dirty="0"/>
              <a:t>작성자 및 관리자의 경우</a:t>
            </a:r>
            <a:r>
              <a:rPr lang="en-US" altLang="ko-KR" dirty="0"/>
              <a:t> </a:t>
            </a:r>
            <a:r>
              <a:rPr lang="ko-KR" altLang="en-US" dirty="0"/>
              <a:t>수정과 삭제가 가능한 버튼이 표시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0EB90375-EA0D-2944-A283-BE4B9440D4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71" y="1571255"/>
            <a:ext cx="8709951" cy="359371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F809C2E-CA98-2C99-B107-61F5D1F1E2E0}"/>
              </a:ext>
            </a:extLst>
          </p:cNvPr>
          <p:cNvSpPr/>
          <p:nvPr/>
        </p:nvSpPr>
        <p:spPr>
          <a:xfrm flipV="1">
            <a:off x="940659" y="4030197"/>
            <a:ext cx="725858" cy="42710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0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10406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수정과 삭제의 경우 페이지 이동없이 </a:t>
            </a:r>
            <a:r>
              <a:rPr lang="en-US" altLang="ko-KR" dirty="0"/>
              <a:t>input</a:t>
            </a:r>
            <a:r>
              <a:rPr lang="ko-KR" altLang="en-US" dirty="0"/>
              <a:t>태그 추가</a:t>
            </a:r>
            <a:r>
              <a:rPr lang="en-US" altLang="ko-KR" dirty="0"/>
              <a:t>,</a:t>
            </a:r>
            <a:r>
              <a:rPr lang="ko-KR" altLang="en-US" dirty="0"/>
              <a:t> 속성제거</a:t>
            </a:r>
            <a:r>
              <a:rPr lang="en-US" altLang="ko-KR" dirty="0"/>
              <a:t>,</a:t>
            </a:r>
            <a:r>
              <a:rPr lang="ko-KR" altLang="en-US" dirty="0"/>
              <a:t> 버튼의 </a:t>
            </a:r>
            <a:r>
              <a:rPr lang="en-US" altLang="ko-KR" dirty="0"/>
              <a:t>value</a:t>
            </a:r>
            <a:r>
              <a:rPr lang="ko-KR" altLang="en-US" dirty="0"/>
              <a:t>와 </a:t>
            </a:r>
            <a:r>
              <a:rPr lang="en-US" altLang="ko-KR" dirty="0"/>
              <a:t>onclick</a:t>
            </a:r>
            <a:r>
              <a:rPr lang="ko-KR" altLang="en-US" dirty="0"/>
              <a:t>함수를 사용하여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를 통해 데이터를 변경 할 수 있도록 구현하였습니다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Content</a:t>
            </a:r>
            <a:r>
              <a:rPr lang="ko-KR" altLang="en-US" dirty="0"/>
              <a:t>의 경우 </a:t>
            </a:r>
            <a:r>
              <a:rPr lang="ko-KR" altLang="en-US" dirty="0" err="1"/>
              <a:t>줄바꿈이</a:t>
            </a:r>
            <a:r>
              <a:rPr lang="ko-KR" altLang="en-US" dirty="0"/>
              <a:t> 있는 데이터가 있는 경우 </a:t>
            </a:r>
            <a:r>
              <a:rPr lang="en-US" altLang="ko-KR" dirty="0"/>
              <a:t>invalid or unexpected token </a:t>
            </a:r>
            <a:r>
              <a:rPr lang="ko-KR" altLang="en-US" dirty="0"/>
              <a:t>에러를 발생 하기 때문에 </a:t>
            </a:r>
            <a:endParaRPr lang="en-US" altLang="ko-KR" dirty="0"/>
          </a:p>
          <a:p>
            <a:r>
              <a:rPr lang="ko-KR" altLang="en-US" dirty="0" err="1"/>
              <a:t>빈값을</a:t>
            </a:r>
            <a:r>
              <a:rPr lang="ko-KR" altLang="en-US" dirty="0"/>
              <a:t> </a:t>
            </a:r>
            <a:r>
              <a:rPr lang="en-US" altLang="ko-KR" dirty="0"/>
              <a:t>replace</a:t>
            </a:r>
            <a:r>
              <a:rPr lang="ko-KR" altLang="en-US" dirty="0"/>
              <a:t>처리 하였습니다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00F4995-BFAA-D336-9A73-37B7C103F2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68" y="1481442"/>
            <a:ext cx="2585286" cy="3591640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268B736-8EF3-7C70-4947-73C2DE287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42" y="1743247"/>
            <a:ext cx="6664887" cy="316948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4F12DF3-EDE2-C44E-E46B-97FE43807BF5}"/>
              </a:ext>
            </a:extLst>
          </p:cNvPr>
          <p:cNvSpPr/>
          <p:nvPr/>
        </p:nvSpPr>
        <p:spPr>
          <a:xfrm flipV="1">
            <a:off x="1354798" y="4729702"/>
            <a:ext cx="1002754" cy="43906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1BECFF-1BBD-4C41-1D75-846152D7C622}"/>
              </a:ext>
            </a:extLst>
          </p:cNvPr>
          <p:cNvSpPr/>
          <p:nvPr/>
        </p:nvSpPr>
        <p:spPr>
          <a:xfrm flipV="1">
            <a:off x="4838430" y="4470059"/>
            <a:ext cx="3072605" cy="259642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50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11535F9-DD12-0C14-D34C-40A6EB51D3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627" y="1469827"/>
            <a:ext cx="2776248" cy="304742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F12DF3-EDE2-C44E-E46B-97FE43807BF5}"/>
              </a:ext>
            </a:extLst>
          </p:cNvPr>
          <p:cNvSpPr/>
          <p:nvPr/>
        </p:nvSpPr>
        <p:spPr>
          <a:xfrm flipV="1">
            <a:off x="1407891" y="4147923"/>
            <a:ext cx="38607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856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취소 버튼을 누르게 되면 이전 </a:t>
            </a:r>
            <a:r>
              <a:rPr lang="en-US" altLang="ko-KR" dirty="0"/>
              <a:t>JS</a:t>
            </a:r>
            <a:r>
              <a:rPr lang="ko-KR" altLang="en-US" dirty="0"/>
              <a:t>에 저장된 데이터를 화면으로 입력하여 되돌립니다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4E534EC-B914-2491-7368-E976A1B24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24" y="1458425"/>
            <a:ext cx="5538099" cy="2936989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D1EF9DF-A1E5-14A0-31BF-C1A157AB46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34" y="1458425"/>
            <a:ext cx="2033394" cy="305883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E2BE4BA-0547-3D2C-6FBB-FA929E5617BD}"/>
              </a:ext>
            </a:extLst>
          </p:cNvPr>
          <p:cNvSpPr/>
          <p:nvPr/>
        </p:nvSpPr>
        <p:spPr>
          <a:xfrm flipV="1">
            <a:off x="4030433" y="4147922"/>
            <a:ext cx="976996" cy="44949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7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테이블 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C02AB94-E4EA-CE86-CB6E-8567F9464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0" y="975115"/>
            <a:ext cx="11595689" cy="55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74F6944-C4AB-9FFE-F87F-B66B39ADD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935" y="1469827"/>
            <a:ext cx="2776248" cy="304742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F12DF3-EDE2-C44E-E46B-97FE43807BF5}"/>
              </a:ext>
            </a:extLst>
          </p:cNvPr>
          <p:cNvSpPr/>
          <p:nvPr/>
        </p:nvSpPr>
        <p:spPr>
          <a:xfrm flipV="1">
            <a:off x="965023" y="4147924"/>
            <a:ext cx="462204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828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 버튼을 누르게 되면 </a:t>
            </a:r>
            <a:r>
              <a:rPr lang="en-US" altLang="ko-KR" dirty="0" err="1"/>
              <a:t>swal</a:t>
            </a:r>
            <a:r>
              <a:rPr lang="ko-KR" altLang="en-US" dirty="0"/>
              <a:t>창으로 여부를 확인하고 수정된 게시글이 등록되고 </a:t>
            </a:r>
            <a:endParaRPr lang="en-US" altLang="ko-KR" dirty="0"/>
          </a:p>
          <a:p>
            <a:r>
              <a:rPr lang="en-US" altLang="ko-KR" dirty="0" err="1"/>
              <a:t>Swal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완료 안내를 합니다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6C19405-6EBB-898F-C801-4D3829C6E2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17" y="1481442"/>
            <a:ext cx="1733354" cy="1455322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306F27-13B0-BBB0-32DC-30290832DE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354" y="2901525"/>
            <a:ext cx="6025756" cy="1409782"/>
          </a:xfrm>
          <a:prstGeom prst="rect">
            <a:avLst/>
          </a:prstGeom>
        </p:spPr>
      </p:pic>
      <p:pic>
        <p:nvPicPr>
          <p:cNvPr id="18" name="그림 17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FF65C4CA-FD8E-ECF1-A0A6-F5F12A0D03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05" y="1434673"/>
            <a:ext cx="1975322" cy="14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6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9601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게시글 제목 및 내용에 </a:t>
            </a:r>
            <a:r>
              <a:rPr lang="ko-KR" altLang="en-US" dirty="0" err="1"/>
              <a:t>빈값이</a:t>
            </a:r>
            <a:r>
              <a:rPr lang="ko-KR" altLang="en-US" dirty="0"/>
              <a:t> 있으면 </a:t>
            </a:r>
            <a:r>
              <a:rPr lang="en-US" altLang="ko-KR" dirty="0" err="1"/>
              <a:t>swal</a:t>
            </a:r>
            <a:r>
              <a:rPr lang="ko-KR" altLang="en-US" dirty="0"/>
              <a:t>창으로 수정이 불가하다는 안내를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그렇지 않으면 게시글이 수정처리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C39225-08FD-01E7-C0C0-58A1E7094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8" y="1524086"/>
            <a:ext cx="4541110" cy="3337281"/>
          </a:xfrm>
          <a:prstGeom prst="rect">
            <a:avLst/>
          </a:prstGeom>
        </p:spPr>
      </p:pic>
      <p:pic>
        <p:nvPicPr>
          <p:cNvPr id="14" name="그림 1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9164529F-0870-F24A-6159-69E546776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0080" y="1524086"/>
            <a:ext cx="3432361" cy="3481966"/>
          </a:xfrm>
          <a:prstGeom prst="rect">
            <a:avLst/>
          </a:prstGeom>
        </p:spPr>
      </p:pic>
      <p:pic>
        <p:nvPicPr>
          <p:cNvPr id="17" name="그림 1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07F3615F-D4C4-E971-C56D-6625BA9BB4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26" y="1982542"/>
            <a:ext cx="2014396" cy="12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8519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삭제의 경우 간단하게 </a:t>
            </a:r>
            <a:r>
              <a:rPr lang="en-US" altLang="ko-KR" dirty="0" err="1"/>
              <a:t>swal</a:t>
            </a:r>
            <a:r>
              <a:rPr lang="ko-KR" altLang="en-US" dirty="0"/>
              <a:t>창으로 여부를 확인하고 삭제를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 후 게시판 목록 페이지로 이동하게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CB6446-CD1E-8906-14F5-499CB8ED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63" y="1557625"/>
            <a:ext cx="2749822" cy="347173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DB96702-944E-E507-C9DB-ECFEEDB18403}"/>
              </a:ext>
            </a:extLst>
          </p:cNvPr>
          <p:cNvSpPr/>
          <p:nvPr/>
        </p:nvSpPr>
        <p:spPr>
          <a:xfrm flipV="1">
            <a:off x="1546272" y="4660026"/>
            <a:ext cx="462204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18662D-9304-76AB-3367-9E162A2D36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63" y="1319903"/>
            <a:ext cx="1592637" cy="1667060"/>
          </a:xfrm>
          <a:prstGeom prst="rect">
            <a:avLst/>
          </a:prstGeom>
        </p:spPr>
      </p:pic>
      <p:pic>
        <p:nvPicPr>
          <p:cNvPr id="15" name="그림 1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663C5686-6769-D694-9137-E1873035E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06" y="3201313"/>
            <a:ext cx="5294589" cy="1458713"/>
          </a:xfrm>
          <a:prstGeom prst="rect">
            <a:avLst/>
          </a:prstGeom>
        </p:spPr>
      </p:pic>
      <p:pic>
        <p:nvPicPr>
          <p:cNvPr id="19" name="그림 18" descr="로고, 폰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42DC9A8A-C886-2C3B-E6B2-6580A6B510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723" y="1321363"/>
            <a:ext cx="1681461" cy="16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6152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작성은 글 등록 버튼을 누르면 </a:t>
            </a:r>
            <a:r>
              <a:rPr lang="ko-KR" altLang="en-US" dirty="0" err="1"/>
              <a:t>모달창이</a:t>
            </a:r>
            <a:r>
              <a:rPr lang="ko-KR" altLang="en-US" dirty="0"/>
              <a:t> 띄워집니다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7239E86-7733-9124-14D4-B307FE2E90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321" y="1481442"/>
            <a:ext cx="4505954" cy="255256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6767E9B-CB25-63B0-C225-A8CE50C8DBEA}"/>
              </a:ext>
            </a:extLst>
          </p:cNvPr>
          <p:cNvSpPr/>
          <p:nvPr/>
        </p:nvSpPr>
        <p:spPr>
          <a:xfrm flipV="1">
            <a:off x="2958383" y="3143325"/>
            <a:ext cx="1254802" cy="63580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라인, 직사각형이(가) 표시된 사진&#10;&#10;자동 생성된 설명">
            <a:extLst>
              <a:ext uri="{FF2B5EF4-FFF2-40B4-BE49-F238E27FC236}">
                <a16:creationId xmlns:a16="http://schemas.microsoft.com/office/drawing/2014/main" id="{6B9FFAC1-453A-BD8B-0CF8-AC4794458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13" y="1620850"/>
            <a:ext cx="5368115" cy="29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6152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작성은 글 등록 버튼을 누르면 </a:t>
            </a:r>
            <a:r>
              <a:rPr lang="ko-KR" altLang="en-US" dirty="0" err="1"/>
              <a:t>모달창이</a:t>
            </a:r>
            <a:r>
              <a:rPr lang="ko-KR" altLang="en-US" dirty="0"/>
              <a:t> 띄워집니다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글 제목과 내용을 입력하도록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7239E86-7733-9124-14D4-B307FE2E90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321" y="1481442"/>
            <a:ext cx="4505954" cy="255256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6767E9B-CB25-63B0-C225-A8CE50C8DBEA}"/>
              </a:ext>
            </a:extLst>
          </p:cNvPr>
          <p:cNvSpPr/>
          <p:nvPr/>
        </p:nvSpPr>
        <p:spPr>
          <a:xfrm flipV="1">
            <a:off x="2958383" y="3143325"/>
            <a:ext cx="1254802" cy="63580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라인, 직사각형이(가) 표시된 사진&#10;&#10;자동 생성된 설명">
            <a:extLst>
              <a:ext uri="{FF2B5EF4-FFF2-40B4-BE49-F238E27FC236}">
                <a16:creationId xmlns:a16="http://schemas.microsoft.com/office/drawing/2014/main" id="{6B9FFAC1-453A-BD8B-0CF8-AC4794458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13" y="1620850"/>
            <a:ext cx="5368115" cy="29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2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B1AB89-FE9F-B949-21D5-E7029410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9" y="1620851"/>
            <a:ext cx="5296668" cy="289640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838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등록 버튼 </a:t>
            </a:r>
            <a:r>
              <a:rPr lang="ko-KR" altLang="en-US" dirty="0" err="1"/>
              <a:t>클릭시</a:t>
            </a:r>
            <a:r>
              <a:rPr lang="ko-KR" altLang="en-US" dirty="0"/>
              <a:t> 로그인한 회원이 아니면 등록 할 수 없도록 조치했습니다</a:t>
            </a:r>
            <a:r>
              <a:rPr lang="en-US" altLang="ko-KR" dirty="0"/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767E9B-CB25-63B0-C225-A8CE50C8DBEA}"/>
              </a:ext>
            </a:extLst>
          </p:cNvPr>
          <p:cNvSpPr/>
          <p:nvPr/>
        </p:nvSpPr>
        <p:spPr>
          <a:xfrm flipV="1">
            <a:off x="5151058" y="4043005"/>
            <a:ext cx="944942" cy="47425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8AFF2FA-9900-AECE-019F-8B1BE679F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35" y="1677650"/>
            <a:ext cx="5011876" cy="2023896"/>
          </a:xfrm>
          <a:prstGeom prst="rect">
            <a:avLst/>
          </a:prstGeom>
        </p:spPr>
      </p:pic>
      <p:pic>
        <p:nvPicPr>
          <p:cNvPr id="15" name="그림 14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C74B39EF-978F-878A-00D4-FC46ECBA39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35" y="3800265"/>
            <a:ext cx="1831695" cy="12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4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726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</a:t>
            </a:r>
            <a:r>
              <a:rPr lang="ko-KR" altLang="en-US" dirty="0" err="1"/>
              <a:t>등록시</a:t>
            </a:r>
            <a:r>
              <a:rPr lang="ko-KR" altLang="en-US" dirty="0"/>
              <a:t> 빈 값이 있으면 </a:t>
            </a:r>
            <a:r>
              <a:rPr lang="en-US" altLang="ko-KR" dirty="0" err="1"/>
              <a:t>swal</a:t>
            </a:r>
            <a:r>
              <a:rPr lang="ko-KR" altLang="en-US" dirty="0"/>
              <a:t>창으로 오류를 안내하며</a:t>
            </a:r>
            <a:endParaRPr lang="en-US" altLang="ko-KR" dirty="0"/>
          </a:p>
          <a:p>
            <a:r>
              <a:rPr lang="ko-KR" altLang="en-US" dirty="0"/>
              <a:t>게시글 내용이 </a:t>
            </a:r>
            <a:r>
              <a:rPr lang="en-US" altLang="ko-KR" dirty="0"/>
              <a:t>1000byte</a:t>
            </a:r>
            <a:r>
              <a:rPr lang="ko-KR" altLang="en-US" dirty="0"/>
              <a:t>가 넘으면 등록이 불가하다는 안내를 띄웁니다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69F286-CFE3-C0E9-AD1B-BD40C4BC85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40" y="1631599"/>
            <a:ext cx="4125610" cy="2271998"/>
          </a:xfrm>
          <a:prstGeom prst="rect">
            <a:avLst/>
          </a:prstGeom>
        </p:spPr>
      </p:pic>
      <p:pic>
        <p:nvPicPr>
          <p:cNvPr id="13" name="그림 12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9E6545D4-E6D7-EDA3-D354-DB50789272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28" y="3720508"/>
            <a:ext cx="1803649" cy="1314680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B6D2D9F-5889-BC01-6850-32C6951D5D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98" y="1651961"/>
            <a:ext cx="3121333" cy="1256421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009FB7E-1BC6-4EE3-2B01-16BE37CAD2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98" y="3092291"/>
            <a:ext cx="3121333" cy="1256717"/>
          </a:xfrm>
          <a:prstGeom prst="rect">
            <a:avLst/>
          </a:prstGeom>
        </p:spPr>
      </p:pic>
      <p:pic>
        <p:nvPicPr>
          <p:cNvPr id="23" name="그림 2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98BD434-8CF5-889A-71BA-B07F974218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52" y="1631599"/>
            <a:ext cx="2620260" cy="1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7543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조건이 만족하면 </a:t>
            </a:r>
            <a:r>
              <a:rPr lang="en-US" altLang="ko-KR" dirty="0" err="1"/>
              <a:t>swal</a:t>
            </a:r>
            <a:r>
              <a:rPr lang="ko-KR" altLang="en-US" dirty="0"/>
              <a:t>로 여부를 확인하고 게시글을 등록하게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 후 게시글 목록 페이지로 이동하게 됩니다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DEE4B9E-EA00-4268-A802-8981849847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9" y="1620851"/>
            <a:ext cx="3626318" cy="198299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B98B47C-292F-BE48-A54C-CDDCCC95E2C0}"/>
              </a:ext>
            </a:extLst>
          </p:cNvPr>
          <p:cNvSpPr/>
          <p:nvPr/>
        </p:nvSpPr>
        <p:spPr>
          <a:xfrm flipV="1">
            <a:off x="3691486" y="3191874"/>
            <a:ext cx="944942" cy="47425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56C4F81-E75B-20CA-CF9B-6540E3E916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73" y="1620850"/>
            <a:ext cx="1349849" cy="1278607"/>
          </a:xfrm>
          <a:prstGeom prst="rect">
            <a:avLst/>
          </a:prstGeom>
        </p:spPr>
      </p:pic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1FAC6EE9-7625-C059-38C6-A0165C587C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73" y="2932413"/>
            <a:ext cx="1401238" cy="1101698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416B636-6DBC-2D3A-9D0D-2D937CDC5B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16" y="1620849"/>
            <a:ext cx="5723334" cy="21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작성의 경우 로그인 한 회원만 작성할 수 있도록 구현 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빈값</a:t>
            </a:r>
            <a:r>
              <a:rPr lang="ko-KR" altLang="en-US" dirty="0"/>
              <a:t> </a:t>
            </a:r>
            <a:r>
              <a:rPr lang="ko-KR" altLang="en-US" dirty="0" err="1"/>
              <a:t>입력시</a:t>
            </a:r>
            <a:r>
              <a:rPr lang="ko-KR" altLang="en-US" dirty="0"/>
              <a:t> 댓글 등록을 할 수 없도록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7D3038-B32C-2947-601C-916F5929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93" y="1666562"/>
            <a:ext cx="10509813" cy="100991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EACD38B-E5EF-AF7C-779B-082A935BD1EF}"/>
              </a:ext>
            </a:extLst>
          </p:cNvPr>
          <p:cNvSpPr/>
          <p:nvPr/>
        </p:nvSpPr>
        <p:spPr>
          <a:xfrm flipV="1">
            <a:off x="10514762" y="2277474"/>
            <a:ext cx="944942" cy="47425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47CBF0B-059B-25BA-E680-7997EF6CB8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8" y="2751725"/>
            <a:ext cx="2633598" cy="1735142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B9D8A18-0274-2CAF-5041-3E09AAFE02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394796"/>
            <a:ext cx="3715166" cy="2680704"/>
          </a:xfrm>
          <a:prstGeom prst="rect">
            <a:avLst/>
          </a:prstGeom>
        </p:spPr>
      </p:pic>
      <p:pic>
        <p:nvPicPr>
          <p:cNvPr id="23" name="그림 22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945E41A2-B15F-5E5E-615E-8D9E49EA54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26" y="2769746"/>
            <a:ext cx="2230102" cy="17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6205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 검사 후 조건에 모두 일치하면 댓글을 등록하게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 완료 후 게시글 상세보기 화면으로 돌아갑니다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7D3038-B32C-2947-601C-916F5929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93" y="1666562"/>
            <a:ext cx="10509813" cy="100991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EACD38B-E5EF-AF7C-779B-082A935BD1EF}"/>
              </a:ext>
            </a:extLst>
          </p:cNvPr>
          <p:cNvSpPr/>
          <p:nvPr/>
        </p:nvSpPr>
        <p:spPr>
          <a:xfrm flipV="1">
            <a:off x="10514762" y="2277474"/>
            <a:ext cx="944942" cy="47425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2C381A59-D054-95F7-08B7-453A64DE1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8" y="2450521"/>
            <a:ext cx="2069462" cy="211362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240215D-A3DC-1FF1-CC50-29669936F6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61" y="2426350"/>
            <a:ext cx="5708763" cy="2195678"/>
          </a:xfrm>
          <a:prstGeom prst="rect">
            <a:avLst/>
          </a:prstGeom>
        </p:spPr>
      </p:pic>
      <p:pic>
        <p:nvPicPr>
          <p:cNvPr id="12" name="그림 11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220ADCE1-6383-07CA-5D87-FA765AA502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92" y="2823768"/>
            <a:ext cx="2431844" cy="17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4448</Words>
  <Application>Microsoft Office PowerPoint</Application>
  <PresentationFormat>와이드스크린</PresentationFormat>
  <Paragraphs>711</Paragraphs>
  <Slides>130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5" baseType="lpstr">
      <vt:lpstr>넥슨Lv1고딕 Bold</vt:lpstr>
      <vt:lpstr>마루 부리 Beta</vt:lpstr>
      <vt:lpstr>마루 부리 Beta (본문)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821050938976</cp:lastModifiedBy>
  <cp:revision>225</cp:revision>
  <dcterms:created xsi:type="dcterms:W3CDTF">2020-11-18T01:48:02Z</dcterms:created>
  <dcterms:modified xsi:type="dcterms:W3CDTF">2023-07-12T05:58:13Z</dcterms:modified>
</cp:coreProperties>
</file>